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45.xml" ContentType="application/vnd.openxmlformats-officedocument.presentationml.slide+xml"/>
  <Override PartName="/ppt/slides/slide37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slides/slide42.xml" ContentType="application/vnd.openxmlformats-officedocument.presentationml.slide+xml"/>
  <Override PartName="/ppt/slides/slide17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4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25.xml" ContentType="application/vnd.openxmlformats-officedocument.presentationml.slid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s/slide22.xml" ContentType="application/vnd.openxmlformats-officedocument.presentationml.slide+xml"/>
  <Override PartName="/ppt/slideMasters/slideMaster4.xml" ContentType="application/vnd.openxmlformats-officedocument.presentationml.slideMaster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16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Layouts/slideLayout35.xml" ContentType="application/vnd.openxmlformats-officedocument.presentationml.slideLayout+xml"/>
  <Override PartName="/ppt/viewProps.xml" ContentType="application/vnd.openxmlformats-officedocument.presentationml.viewProps+xml"/>
  <Override PartName="/ppt/slides/slide38.xml" ContentType="application/vnd.openxmlformats-officedocument.presentationml.slide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Masters/slideMaster3.xml" ContentType="application/vnd.openxmlformats-officedocument.presentationml.slideMaster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18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55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</p:sldIdLst>
  <p:sldSz cx="12192000" cy="6858000"/>
  <p:notesSz cx="12192000" cy="6858000"/>
  <p:defaultTextStyle>
    <a:defPPr>
      <a:defRPr lang="en-GB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97" d="100"/>
          <a:sy n="97" d="100"/>
        </p:scale>
        <p:origin x="84" y="246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theme" Target="theme/theme1.xml"/><Relationship Id="rId6" Type="http://schemas.openxmlformats.org/officeDocument/2006/relationships/theme" Target="theme/theme2.xml"/><Relationship Id="rId7" Type="http://schemas.openxmlformats.org/officeDocument/2006/relationships/theme" Target="theme/theme3.xml"/><Relationship Id="rId8" Type="http://schemas.openxmlformats.org/officeDocument/2006/relationships/theme" Target="theme/theme4.xml"/><Relationship Id="rId9" Type="http://schemas.openxmlformats.org/officeDocument/2006/relationships/theme" Target="theme/theme5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 /><Relationship Id="rId57" Type="http://schemas.openxmlformats.org/officeDocument/2006/relationships/tableStyles" Target="tableStyles.xml" /><Relationship Id="rId58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This only captures a fraction of our engaged partners.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9E4782-CDC2-47B4-8F26-C28AEC6A30D2}" type="slidenum">
              <a:rPr lang="en-GB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/>
            </a:fld>
            <a:endParaRPr lang="en-GB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17793" indent="-217793">
              <a:buFont typeface="Arial"/>
              <a:buChar char="•"/>
              <a:defRPr/>
            </a:pPr>
            <a:r>
              <a:rPr/>
              <a:t>Ways we’ve cut up a broad group of users, based on who we spoke with.</a:t>
            </a:r>
            <a:endParaRPr/>
          </a:p>
          <a:p>
            <a:pPr marL="217793" indent="-217793">
              <a:buFont typeface="Arial"/>
              <a:buChar char="•"/>
              <a:defRPr/>
            </a:pPr>
            <a:r>
              <a:rPr/>
              <a:t>Focussed</a:t>
            </a:r>
            <a:r>
              <a:rPr/>
              <a:t> on activity rather than topic or </a:t>
            </a:r>
            <a:r>
              <a:rPr/>
              <a:t>organisation</a:t>
            </a:r>
            <a:r>
              <a:rPr/>
              <a:t>.</a:t>
            </a:r>
            <a:endParaRPr/>
          </a:p>
          <a:p>
            <a:pPr marL="217792" indent="-217792">
              <a:buFont typeface="Arial"/>
              <a:buChar char="•"/>
              <a:defRPr/>
            </a:pPr>
            <a:r>
              <a:rPr/>
              <a:t>Missing – public, IT specialists, stakeholders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17793" indent="-217793">
              <a:buFont typeface="Arial"/>
              <a:buChar char="•"/>
              <a:defRPr/>
            </a:pPr>
            <a:r>
              <a:rPr/>
              <a:t>Standardised approach to report and share data.</a:t>
            </a:r>
            <a:endParaRPr/>
          </a:p>
          <a:p>
            <a:pPr marL="217793" indent="-217793">
              <a:buFont typeface="Arial"/>
              <a:buChar char="•"/>
              <a:defRPr/>
            </a:pPr>
            <a:r>
              <a:rPr/>
              <a:t>More might be done to share underlying data, and link different data together.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036002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8748869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17793" indent="-217793">
              <a:buFont typeface="Arial"/>
              <a:buChar char="•"/>
              <a:defRPr/>
            </a:pPr>
            <a:r>
              <a:rPr/>
              <a:t>More about understanding and exploring, challenges around discovery</a:t>
            </a:r>
            <a:endParaRPr/>
          </a:p>
          <a:p>
            <a:pPr marL="217793" indent="-217793">
              <a:buFont typeface="Arial"/>
              <a:buChar char="•"/>
              <a:defRPr/>
            </a:pPr>
            <a:r>
              <a:rPr/>
              <a:t>Responsibility for commissioning gathering and data management</a:t>
            </a:r>
            <a:endParaRPr/>
          </a:p>
          <a:p>
            <a:pPr>
              <a:defRPr/>
            </a:pPr>
            <a:endParaRPr/>
          </a:p>
        </p:txBody>
      </p:sp>
      <p:sp>
        <p:nvSpPr>
          <p:cNvPr id="118750529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508187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825667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17793" indent="-217793">
              <a:buFont typeface="Arial"/>
              <a:buChar char="•"/>
              <a:defRPr/>
            </a:pPr>
            <a:r>
              <a:rPr/>
              <a:t>Navigating asks/understanding need</a:t>
            </a:r>
            <a:endParaRPr/>
          </a:p>
          <a:p>
            <a:pPr marL="217793" indent="-217793">
              <a:buFont typeface="Arial"/>
              <a:buChar char="•"/>
              <a:defRPr/>
            </a:pPr>
            <a:r>
              <a:rPr/>
              <a:t>A lack of data</a:t>
            </a:r>
            <a:endParaRPr/>
          </a:p>
          <a:p>
            <a:pPr marL="217793" indent="-217793">
              <a:buFont typeface="Arial"/>
              <a:buChar char="•"/>
              <a:defRPr/>
            </a:pPr>
            <a:r>
              <a:rPr/>
              <a:t>Promoting outputs. Is there duplication?</a:t>
            </a:r>
            <a:endParaRPr/>
          </a:p>
        </p:txBody>
      </p:sp>
      <p:sp>
        <p:nvSpPr>
          <p:cNvPr id="119047024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230317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6293895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17793" indent="-217793">
              <a:buFont typeface="Arial"/>
              <a:buChar char="•"/>
              <a:defRPr/>
            </a:pPr>
            <a:r>
              <a:rPr/>
              <a:t>Resolution a major challenge</a:t>
            </a:r>
            <a:endParaRPr/>
          </a:p>
          <a:p>
            <a:pPr marL="217793" indent="-217793">
              <a:buFont typeface="Arial"/>
              <a:buChar char="•"/>
              <a:defRPr/>
            </a:pPr>
            <a:r>
              <a:rPr/>
              <a:t>Iterative, test out easily rather than huge datasets</a:t>
            </a:r>
            <a:endParaRPr/>
          </a:p>
          <a:p>
            <a:pPr marL="217793" indent="-217793">
              <a:buFont typeface="Arial"/>
              <a:buChar char="•"/>
              <a:defRPr/>
            </a:pPr>
            <a:endParaRPr/>
          </a:p>
        </p:txBody>
      </p:sp>
      <p:sp>
        <p:nvSpPr>
          <p:cNvPr id="115609015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272953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79321543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17793" indent="-217793">
              <a:buFont typeface="Arial"/>
              <a:buChar char="•"/>
              <a:defRPr/>
            </a:pPr>
            <a:r>
              <a:rPr/>
              <a:t>Biggest group:</a:t>
            </a:r>
            <a:endParaRPr/>
          </a:p>
          <a:p>
            <a:pPr marL="217793" indent="-217793">
              <a:buFont typeface="Arial"/>
              <a:buChar char="•"/>
              <a:defRPr/>
            </a:pPr>
            <a:r>
              <a:rPr/>
              <a:t>Government, restrictive IT</a:t>
            </a:r>
            <a:endParaRPr/>
          </a:p>
          <a:p>
            <a:pPr marL="217793" indent="-217793">
              <a:buFont typeface="Arial"/>
              <a:buChar char="•"/>
              <a:defRPr/>
            </a:pPr>
            <a:r>
              <a:rPr/>
              <a:t>Public health – timely access, and accidental disclosure</a:t>
            </a:r>
            <a:endParaRPr/>
          </a:p>
          <a:p>
            <a:pPr marL="217793" indent="-217793">
              <a:buFont typeface="Arial"/>
              <a:buChar char="•"/>
              <a:defRPr/>
            </a:pPr>
            <a:r>
              <a:rPr/>
              <a:t>Academic – relationships to find and then promote</a:t>
            </a:r>
            <a:endParaRPr/>
          </a:p>
        </p:txBody>
      </p:sp>
      <p:sp>
        <p:nvSpPr>
          <p:cNvPr id="171787470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526665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15609043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17793" indent="-217793">
              <a:buFont typeface="Arial"/>
              <a:buChar char="•"/>
              <a:defRPr/>
            </a:pPr>
            <a:r>
              <a:rPr/>
              <a:t>Patchy data landscape and trying to prioritise</a:t>
            </a:r>
            <a:endParaRPr/>
          </a:p>
          <a:p>
            <a:pPr marL="217793" indent="-217793">
              <a:buFont typeface="Arial"/>
              <a:buChar char="•"/>
              <a:defRPr/>
            </a:pPr>
            <a:r>
              <a:rPr/>
              <a:t>Concerns about duplication in system</a:t>
            </a:r>
            <a:endParaRPr/>
          </a:p>
        </p:txBody>
      </p:sp>
      <p:sp>
        <p:nvSpPr>
          <p:cNvPr id="178660126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25696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429017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Incomplete picture of needs</a:t>
            </a:r>
            <a:endParaRPr/>
          </a:p>
          <a:p>
            <a:pPr>
              <a:defRPr/>
            </a:pPr>
            <a:r>
              <a:rPr/>
              <a:t>Enforcing timely access and standards</a:t>
            </a:r>
            <a:endParaRPr/>
          </a:p>
          <a:p>
            <a:pPr>
              <a:defRPr/>
            </a:pPr>
            <a:r>
              <a:rPr/>
              <a:t>Working across systems</a:t>
            </a:r>
            <a:endParaRPr/>
          </a:p>
        </p:txBody>
      </p:sp>
      <p:sp>
        <p:nvSpPr>
          <p:cNvPr id="98132939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 bwMode="auto">
          <a:xfrm>
            <a:off x="1523999" y="1122362"/>
            <a:ext cx="9144001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/>
              <a:t>Title Text</a:t>
            </a:r>
            <a:endParaRPr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1523999" y="3602037"/>
            <a:ext cx="9144001" cy="165576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>
              <a:defRPr/>
            </a:pPr>
            <a:r>
              <a:rPr/>
              <a:t>Body Level One</a:t>
            </a:r>
            <a:endParaRPr/>
          </a:p>
          <a:p>
            <a:pPr lvl="1">
              <a:defRPr/>
            </a:pPr>
            <a:r>
              <a:rPr/>
              <a:t>Body Level Two</a:t>
            </a:r>
            <a:endParaRPr/>
          </a:p>
          <a:p>
            <a:pPr lvl="2">
              <a:defRPr/>
            </a:pPr>
            <a:r>
              <a:rPr/>
              <a:t>Body Level Three</a:t>
            </a:r>
            <a:endParaRPr/>
          </a:p>
          <a:p>
            <a:pPr lvl="3">
              <a:defRPr/>
            </a:pPr>
            <a:r>
              <a:rPr/>
              <a:t>Body Level Four</a:t>
            </a:r>
            <a:endParaRPr/>
          </a:p>
          <a:p>
            <a:pPr lvl="4">
              <a:defRPr/>
            </a:pPr>
            <a:r>
              <a:rPr/>
              <a:t>Body Level Five</a:t>
            </a:r>
            <a:endParaRPr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Title Text</a:t>
            </a:r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</p:spPr>
        <p:txBody>
          <a:bodyPr vert="eaVert"/>
          <a:lstStyle/>
          <a:p>
            <a:pPr>
              <a:defRPr/>
            </a:pPr>
            <a:r>
              <a:rPr/>
              <a:t>Body Level One</a:t>
            </a:r>
            <a:endParaRPr/>
          </a:p>
          <a:p>
            <a:pPr lvl="1">
              <a:defRPr/>
            </a:pPr>
            <a:r>
              <a:rPr/>
              <a:t>Body Level Two</a:t>
            </a:r>
            <a:endParaRPr/>
          </a:p>
          <a:p>
            <a:pPr lvl="2">
              <a:defRPr/>
            </a:pPr>
            <a:r>
              <a:rPr/>
              <a:t>Body Level Three</a:t>
            </a:r>
            <a:endParaRPr/>
          </a:p>
          <a:p>
            <a:pPr lvl="3">
              <a:defRPr/>
            </a:pPr>
            <a:r>
              <a:rPr/>
              <a:t>Body Level Four</a:t>
            </a:r>
            <a:endParaRPr/>
          </a:p>
          <a:p>
            <a:pPr lvl="4">
              <a:defRPr/>
            </a:pPr>
            <a:r>
              <a:rPr/>
              <a:t>Body Level Five</a:t>
            </a:r>
            <a:endParaRPr/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 bwMode="auto">
          <a:xfrm>
            <a:off x="8724899" y="365124"/>
            <a:ext cx="2628901" cy="5811838"/>
          </a:xfrm>
          <a:prstGeom prst="rect">
            <a:avLst/>
          </a:prstGeom>
        </p:spPr>
        <p:txBody>
          <a:bodyPr vert="eaVert"/>
          <a:lstStyle/>
          <a:p>
            <a:pPr>
              <a:defRPr/>
            </a:pPr>
            <a:r>
              <a:rPr/>
              <a:t>Title Text</a:t>
            </a:r>
            <a:endParaRPr/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 bwMode="auto">
          <a:xfrm>
            <a:off x="838197" y="365124"/>
            <a:ext cx="7734301" cy="5811838"/>
          </a:xfrm>
          <a:prstGeom prst="rect">
            <a:avLst/>
          </a:prstGeom>
        </p:spPr>
        <p:txBody>
          <a:bodyPr vert="eaVert"/>
          <a:lstStyle/>
          <a:p>
            <a:pPr>
              <a:defRPr/>
            </a:pPr>
            <a:r>
              <a:rPr/>
              <a:t>Body Level One</a:t>
            </a:r>
            <a:endParaRPr/>
          </a:p>
          <a:p>
            <a:pPr lvl="1">
              <a:defRPr/>
            </a:pPr>
            <a:r>
              <a:rPr/>
              <a:t>Body Level Two</a:t>
            </a:r>
            <a:endParaRPr/>
          </a:p>
          <a:p>
            <a:pPr lvl="2">
              <a:defRPr/>
            </a:pPr>
            <a:r>
              <a:rPr/>
              <a:t>Body Level Three</a:t>
            </a:r>
            <a:endParaRPr/>
          </a:p>
          <a:p>
            <a:pPr lvl="3">
              <a:defRPr/>
            </a:pPr>
            <a:r>
              <a:rPr/>
              <a:t>Body Level Four</a:t>
            </a:r>
            <a:endParaRPr/>
          </a:p>
          <a:p>
            <a:pPr lvl="4">
              <a:defRPr/>
            </a:pPr>
            <a:r>
              <a:rPr/>
              <a:t>Body Level Five</a:t>
            </a:r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E20E41-0A31-43B2-B5B8-73B5F96A1C0D}" type="datetimeFigureOut">
              <a:rPr lang="en-GB"/>
              <a:t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DBDC1C-9824-4E89-84CE-797B19884E51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E20E41-0A31-43B2-B5B8-73B5F96A1C0D}" type="datetimeFigureOut">
              <a:rPr lang="en-GB"/>
              <a:t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DBDC1C-9824-4E89-84CE-797B19884E51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E20E41-0A31-43B2-B5B8-73B5F96A1C0D}" type="datetimeFigureOut">
              <a:rPr lang="en-GB"/>
              <a:t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DBDC1C-9824-4E89-84CE-797B19884E51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E20E41-0A31-43B2-B5B8-73B5F96A1C0D}" type="datetimeFigureOut">
              <a:rPr lang="en-GB"/>
              <a:t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DBDC1C-9824-4E89-84CE-797B19884E51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E20E41-0A31-43B2-B5B8-73B5F96A1C0D}" type="datetimeFigureOut">
              <a:rPr lang="en-GB"/>
              <a:t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DBDC1C-9824-4E89-84CE-797B19884E51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E20E41-0A31-43B2-B5B8-73B5F96A1C0D}" type="datetimeFigureOut">
              <a:rPr lang="en-GB"/>
              <a:t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DBDC1C-9824-4E89-84CE-797B19884E51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E20E41-0A31-43B2-B5B8-73B5F96A1C0D}" type="datetimeFigureOut">
              <a:rPr lang="en-GB"/>
              <a:t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DBDC1C-9824-4E89-84CE-797B19884E51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E20E41-0A31-43B2-B5B8-73B5F96A1C0D}" type="datetimeFigureOut">
              <a:rPr lang="en-GB"/>
              <a:t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DBDC1C-9824-4E89-84CE-797B19884E51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Title Text</a:t>
            </a:r>
            <a:endParaRPr/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Body Level One</a:t>
            </a:r>
            <a:endParaRPr/>
          </a:p>
          <a:p>
            <a:pPr lvl="1">
              <a:defRPr/>
            </a:pPr>
            <a:r>
              <a:rPr/>
              <a:t>Body Level Two</a:t>
            </a:r>
            <a:endParaRPr/>
          </a:p>
          <a:p>
            <a:pPr lvl="2">
              <a:defRPr/>
            </a:pPr>
            <a:r>
              <a:rPr/>
              <a:t>Body Level Three</a:t>
            </a:r>
            <a:endParaRPr/>
          </a:p>
          <a:p>
            <a:pPr lvl="3">
              <a:defRPr/>
            </a:pPr>
            <a:r>
              <a:rPr/>
              <a:t>Body Level Four</a:t>
            </a:r>
            <a:endParaRPr/>
          </a:p>
          <a:p>
            <a:pPr lvl="4">
              <a:defRPr/>
            </a:pPr>
            <a:r>
              <a:rPr/>
              <a:t>Body Level Five</a:t>
            </a:r>
            <a:endParaRPr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E20E41-0A31-43B2-B5B8-73B5F96A1C0D}" type="datetimeFigureOut">
              <a:rPr lang="en-GB"/>
              <a:t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DBDC1C-9824-4E89-84CE-797B19884E51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E20E41-0A31-43B2-B5B8-73B5F96A1C0D}" type="datetimeFigureOut">
              <a:rPr lang="en-GB"/>
              <a:t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DBDC1C-9824-4E89-84CE-797B19884E51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E20E41-0A31-43B2-B5B8-73B5F96A1C0D}" type="datetimeFigureOut">
              <a:rPr lang="en-GB"/>
              <a:t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4DBDC1C-9824-4E89-84CE-797B19884E51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1 Title, Large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 bwMode="auto">
          <a:xfrm>
            <a:off x="-26291" y="-19200"/>
            <a:ext cx="4569431" cy="6886725"/>
            <a:chOff x="4631434" y="-19200"/>
            <a:chExt cx="4569431" cy="6886725"/>
          </a:xfrm>
        </p:grpSpPr>
        <p:grpSp>
          <p:nvGrpSpPr>
            <p:cNvPr id="15" name="Group 14"/>
            <p:cNvGrpSpPr/>
            <p:nvPr userDrawn="1"/>
          </p:nvGrpSpPr>
          <p:grpSpPr bwMode="auto">
            <a:xfrm>
              <a:off x="4631434" y="-19200"/>
              <a:ext cx="4569431" cy="6886725"/>
              <a:chOff x="4631434" y="-19200"/>
              <a:chExt cx="4569431" cy="6886725"/>
            </a:xfrm>
          </p:grpSpPr>
          <p:sp>
            <p:nvSpPr>
              <p:cNvPr id="30" name="Rectangle 14"/>
              <p:cNvSpPr/>
              <p:nvPr userDrawn="1"/>
            </p:nvSpPr>
            <p:spPr bwMode="auto">
              <a:xfrm>
                <a:off x="4631434" y="-19200"/>
                <a:ext cx="4569431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4410075 w 8941406"/>
                  <a:gd name="connsiteY0" fmla="*/ 0 h 6877200"/>
                  <a:gd name="connsiteX1" fmla="*/ 6068666 w 8941406"/>
                  <a:gd name="connsiteY1" fmla="*/ 15240 h 6877200"/>
                  <a:gd name="connsiteX2" fmla="*/ 8941406 w 8941406"/>
                  <a:gd name="connsiteY2" fmla="*/ 6877200 h 6877200"/>
                  <a:gd name="connsiteX3" fmla="*/ 0 w 8941406"/>
                  <a:gd name="connsiteY3" fmla="*/ 6877200 h 6877200"/>
                  <a:gd name="connsiteX4" fmla="*/ 4410075 w 8941406"/>
                  <a:gd name="connsiteY4" fmla="*/ 0 h 6877200"/>
                  <a:gd name="connsiteX0" fmla="*/ 38100 w 4569431"/>
                  <a:gd name="connsiteY0" fmla="*/ 0 h 6877200"/>
                  <a:gd name="connsiteX1" fmla="*/ 1696691 w 4569431"/>
                  <a:gd name="connsiteY1" fmla="*/ 15240 h 6877200"/>
                  <a:gd name="connsiteX2" fmla="*/ 4569431 w 4569431"/>
                  <a:gd name="connsiteY2" fmla="*/ 6877200 h 6877200"/>
                  <a:gd name="connsiteX3" fmla="*/ 0 w 4569431"/>
                  <a:gd name="connsiteY3" fmla="*/ 6867675 h 6877200"/>
                  <a:gd name="connsiteX4" fmla="*/ 38100 w 4569431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31" h="6877200" fill="norm" stroke="1" extrusionOk="0">
                    <a:moveTo>
                      <a:pt x="38100" y="0"/>
                    </a:moveTo>
                    <a:lnTo>
                      <a:pt x="1696691" y="15240"/>
                    </a:lnTo>
                    <a:lnTo>
                      <a:pt x="4569431" y="6877200"/>
                    </a:lnTo>
                    <a:lnTo>
                      <a:pt x="0" y="6867675"/>
                    </a:lnTo>
                    <a:lnTo>
                      <a:pt x="38100" y="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31" name="Rectangle 14"/>
              <p:cNvSpPr/>
              <p:nvPr userDrawn="1"/>
            </p:nvSpPr>
            <p:spPr bwMode="auto">
              <a:xfrm>
                <a:off x="4640962" y="-19200"/>
                <a:ext cx="4283681" cy="688672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4695825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4695825 w 8941406"/>
                  <a:gd name="connsiteY4" fmla="*/ 0 h 6867675"/>
                  <a:gd name="connsiteX0" fmla="*/ 95250 w 4340831"/>
                  <a:gd name="connsiteY0" fmla="*/ 0 h 6867675"/>
                  <a:gd name="connsiteX1" fmla="*/ 1468091 w 4340831"/>
                  <a:gd name="connsiteY1" fmla="*/ 5715 h 6867675"/>
                  <a:gd name="connsiteX2" fmla="*/ 4340831 w 4340831"/>
                  <a:gd name="connsiteY2" fmla="*/ 6867675 h 6867675"/>
                  <a:gd name="connsiteX3" fmla="*/ 0 w 4340831"/>
                  <a:gd name="connsiteY3" fmla="*/ 6839100 h 6867675"/>
                  <a:gd name="connsiteX4" fmla="*/ 95250 w 4340831"/>
                  <a:gd name="connsiteY4" fmla="*/ 0 h 6867675"/>
                  <a:gd name="connsiteX0" fmla="*/ 38100 w 4283681"/>
                  <a:gd name="connsiteY0" fmla="*/ 0 h 6877200"/>
                  <a:gd name="connsiteX1" fmla="*/ 1410941 w 4283681"/>
                  <a:gd name="connsiteY1" fmla="*/ 5715 h 6877200"/>
                  <a:gd name="connsiteX2" fmla="*/ 4283681 w 4283681"/>
                  <a:gd name="connsiteY2" fmla="*/ 6867675 h 6877200"/>
                  <a:gd name="connsiteX3" fmla="*/ 0 w 4283681"/>
                  <a:gd name="connsiteY3" fmla="*/ 6877200 h 6877200"/>
                  <a:gd name="connsiteX4" fmla="*/ 38100 w 4283681"/>
                  <a:gd name="connsiteY4" fmla="*/ 0 h 6877200"/>
                  <a:gd name="connsiteX0" fmla="*/ 9525 w 4283681"/>
                  <a:gd name="connsiteY0" fmla="*/ 0 h 6886725"/>
                  <a:gd name="connsiteX1" fmla="*/ 1410941 w 4283681"/>
                  <a:gd name="connsiteY1" fmla="*/ 15240 h 6886725"/>
                  <a:gd name="connsiteX2" fmla="*/ 4283681 w 4283681"/>
                  <a:gd name="connsiteY2" fmla="*/ 6877200 h 6886725"/>
                  <a:gd name="connsiteX3" fmla="*/ 0 w 4283681"/>
                  <a:gd name="connsiteY3" fmla="*/ 6886725 h 6886725"/>
                  <a:gd name="connsiteX4" fmla="*/ 9525 w 4283681"/>
                  <a:gd name="connsiteY4" fmla="*/ 0 h 688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3681" h="6886725" fill="norm" stroke="1" extrusionOk="0">
                    <a:moveTo>
                      <a:pt x="9525" y="0"/>
                    </a:moveTo>
                    <a:lnTo>
                      <a:pt x="1410941" y="15240"/>
                    </a:lnTo>
                    <a:lnTo>
                      <a:pt x="4283681" y="6877200"/>
                    </a:lnTo>
                    <a:lnTo>
                      <a:pt x="0" y="68867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25" name="Google Shape;76;p14"/>
            <p:cNvSpPr txBox="1"/>
            <p:nvPr userDrawn="1"/>
          </p:nvSpPr>
          <p:spPr bwMode="auto">
            <a:xfrm>
              <a:off x="4870125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26" name="Group 25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28" name="Picture 27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29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49667" y="5401251"/>
            <a:ext cx="3198383" cy="71062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4"/>
          </p:nvPr>
        </p:nvSpPr>
        <p:spPr bwMode="auto">
          <a:xfrm>
            <a:off x="4810126" y="1122362"/>
            <a:ext cx="6705600" cy="4989514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2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5</a:t>
            </a:fld>
            <a:endParaRPr lang="en-GB">
              <a:latin typeface="Roboto"/>
              <a:ea typeface="Roboto"/>
            </a:endParaRPr>
          </a:p>
        </p:txBody>
      </p:sp>
      <p:pic>
        <p:nvPicPr>
          <p:cNvPr id="16" name="Picture 15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 bwMode="auto">
          <a:xfrm>
            <a:off x="-16763" y="-9675"/>
            <a:ext cx="9217628" cy="6867675"/>
            <a:chOff x="-16763" y="-9675"/>
            <a:chExt cx="9217628" cy="6867675"/>
          </a:xfrm>
        </p:grpSpPr>
        <p:grpSp>
          <p:nvGrpSpPr>
            <p:cNvPr id="23" name="Group 22"/>
            <p:cNvGrpSpPr/>
            <p:nvPr userDrawn="1"/>
          </p:nvGrpSpPr>
          <p:grpSpPr bwMode="auto">
            <a:xfrm>
              <a:off x="-16763" y="-9675"/>
              <a:ext cx="9217628" cy="6867675"/>
              <a:chOff x="-16763" y="-9675"/>
              <a:chExt cx="9217628" cy="6867675"/>
            </a:xfrm>
          </p:grpSpPr>
          <p:sp>
            <p:nvSpPr>
              <p:cNvPr id="22" name="Rectangle 14"/>
              <p:cNvSpPr/>
              <p:nvPr userDrawn="1"/>
            </p:nvSpPr>
            <p:spPr bwMode="auto">
              <a:xfrm>
                <a:off x="259459" y="-9675"/>
                <a:ext cx="8941406" cy="686767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41406" h="6867675" fill="norm" stroke="1" extrusionOk="0">
                    <a:moveTo>
                      <a:pt x="0" y="0"/>
                    </a:moveTo>
                    <a:lnTo>
                      <a:pt x="6068666" y="5715"/>
                    </a:lnTo>
                    <a:lnTo>
                      <a:pt x="8941406" y="6867675"/>
                    </a:lnTo>
                    <a:lnTo>
                      <a:pt x="0" y="686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5" name="Rectangle 14"/>
              <p:cNvSpPr/>
              <p:nvPr userDrawn="1"/>
            </p:nvSpPr>
            <p:spPr bwMode="auto">
              <a:xfrm>
                <a:off x="-16763" y="-9675"/>
                <a:ext cx="8941406" cy="686767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41406" h="6867675" fill="norm" stroke="1" extrusionOk="0">
                    <a:moveTo>
                      <a:pt x="0" y="0"/>
                    </a:moveTo>
                    <a:lnTo>
                      <a:pt x="6068666" y="5715"/>
                    </a:lnTo>
                    <a:lnTo>
                      <a:pt x="8941406" y="6867675"/>
                    </a:lnTo>
                    <a:lnTo>
                      <a:pt x="0" y="686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11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12" name="Group 11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13" name="Picture 12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14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auto">
          <a:xfrm>
            <a:off x="259460" y="1122363"/>
            <a:ext cx="5836540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 bwMode="auto">
          <a:xfrm>
            <a:off x="259459" y="3602038"/>
            <a:ext cx="5836539" cy="1039964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3"/>
          </p:nvPr>
        </p:nvSpPr>
        <p:spPr bwMode="auto">
          <a:xfrm>
            <a:off x="259460" y="4734077"/>
            <a:ext cx="5836538" cy="9429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262626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262626"/>
                </a:solidFill>
              </a:defRPr>
            </a:lvl2pPr>
            <a:lvl3pPr>
              <a:defRPr>
                <a:solidFill>
                  <a:srgbClr val="262626"/>
                </a:solidFill>
              </a:defRPr>
            </a:lvl3pPr>
            <a:lvl4pPr>
              <a:defRPr>
                <a:solidFill>
                  <a:srgbClr val="262626"/>
                </a:solidFill>
              </a:defRPr>
            </a:lvl4pPr>
            <a:lvl5pPr>
              <a:defRPr>
                <a:solidFill>
                  <a:srgbClr val="262626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4"/>
          </p:nvPr>
        </p:nvSpPr>
        <p:spPr bwMode="auto">
          <a:xfrm>
            <a:off x="8026192" y="1122363"/>
            <a:ext cx="3724275" cy="2387600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21" name="Picture 20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 userDrawn="1"/>
        </p:nvGrpSpPr>
        <p:grpSpPr bwMode="auto">
          <a:xfrm>
            <a:off x="-26291" y="-9673"/>
            <a:ext cx="11170256" cy="6877200"/>
            <a:chOff x="-1969391" y="-9673"/>
            <a:chExt cx="11170256" cy="6877200"/>
          </a:xfrm>
        </p:grpSpPr>
        <p:grpSp>
          <p:nvGrpSpPr>
            <p:cNvPr id="47" name="Group 46"/>
            <p:cNvGrpSpPr/>
            <p:nvPr userDrawn="1"/>
          </p:nvGrpSpPr>
          <p:grpSpPr bwMode="auto">
            <a:xfrm>
              <a:off x="-1969391" y="-9673"/>
              <a:ext cx="11170256" cy="6877200"/>
              <a:chOff x="-1969391" y="-9673"/>
              <a:chExt cx="11170256" cy="6877200"/>
            </a:xfrm>
          </p:grpSpPr>
          <p:sp>
            <p:nvSpPr>
              <p:cNvPr id="52" name="Rectangle 14"/>
              <p:cNvSpPr/>
              <p:nvPr userDrawn="1"/>
            </p:nvSpPr>
            <p:spPr bwMode="auto">
              <a:xfrm>
                <a:off x="-1969391" y="-3959"/>
                <a:ext cx="11170256" cy="686196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2228850 w 11170256"/>
                  <a:gd name="connsiteY3" fmla="*/ 6861960 h 6861960"/>
                  <a:gd name="connsiteX4" fmla="*/ 0 w 11170256"/>
                  <a:gd name="connsiteY4" fmla="*/ 3810 h 6861960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19050 w 11170256"/>
                  <a:gd name="connsiteY3" fmla="*/ 6861960 h 6861960"/>
                  <a:gd name="connsiteX4" fmla="*/ 0 w 11170256"/>
                  <a:gd name="connsiteY4" fmla="*/ 3810 h 686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0256" h="6861960" fill="norm" stroke="1" extrusionOk="0">
                    <a:moveTo>
                      <a:pt x="0" y="3810"/>
                    </a:moveTo>
                    <a:lnTo>
                      <a:pt x="8297516" y="0"/>
                    </a:lnTo>
                    <a:lnTo>
                      <a:pt x="11170256" y="6861960"/>
                    </a:lnTo>
                    <a:lnTo>
                      <a:pt x="19050" y="6861960"/>
                    </a:lnTo>
                    <a:lnTo>
                      <a:pt x="0" y="381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53" name="Rectangle 14"/>
              <p:cNvSpPr/>
              <p:nvPr userDrawn="1"/>
            </p:nvSpPr>
            <p:spPr bwMode="auto">
              <a:xfrm>
                <a:off x="-1969391" y="-9673"/>
                <a:ext cx="10894033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71575 w 8941406"/>
                  <a:gd name="connsiteY0" fmla="*/ 470535 h 6861960"/>
                  <a:gd name="connsiteX1" fmla="*/ 6068666 w 8941406"/>
                  <a:gd name="connsiteY1" fmla="*/ 0 h 6861960"/>
                  <a:gd name="connsiteX2" fmla="*/ 8941406 w 8941406"/>
                  <a:gd name="connsiteY2" fmla="*/ 6861960 h 6861960"/>
                  <a:gd name="connsiteX3" fmla="*/ 0 w 8941406"/>
                  <a:gd name="connsiteY3" fmla="*/ 6861960 h 6861960"/>
                  <a:gd name="connsiteX4" fmla="*/ 1171575 w 8941406"/>
                  <a:gd name="connsiteY4" fmla="*/ 470535 h 6861960"/>
                  <a:gd name="connsiteX0" fmla="*/ 0 w 10874981"/>
                  <a:gd name="connsiteY0" fmla="*/ 3810 h 6861960"/>
                  <a:gd name="connsiteX1" fmla="*/ 8002241 w 10874981"/>
                  <a:gd name="connsiteY1" fmla="*/ 0 h 6861960"/>
                  <a:gd name="connsiteX2" fmla="*/ 10874981 w 10874981"/>
                  <a:gd name="connsiteY2" fmla="*/ 6861960 h 6861960"/>
                  <a:gd name="connsiteX3" fmla="*/ 1933575 w 10874981"/>
                  <a:gd name="connsiteY3" fmla="*/ 6861960 h 6861960"/>
                  <a:gd name="connsiteX4" fmla="*/ 0 w 10874981"/>
                  <a:gd name="connsiteY4" fmla="*/ 3810 h 6861960"/>
                  <a:gd name="connsiteX0" fmla="*/ 9525 w 10884506"/>
                  <a:gd name="connsiteY0" fmla="*/ 3810 h 6871485"/>
                  <a:gd name="connsiteX1" fmla="*/ 8011766 w 10884506"/>
                  <a:gd name="connsiteY1" fmla="*/ 0 h 6871485"/>
                  <a:gd name="connsiteX2" fmla="*/ 10884506 w 10884506"/>
                  <a:gd name="connsiteY2" fmla="*/ 6861960 h 6871485"/>
                  <a:gd name="connsiteX3" fmla="*/ 0 w 10884506"/>
                  <a:gd name="connsiteY3" fmla="*/ 6871485 h 6871485"/>
                  <a:gd name="connsiteX4" fmla="*/ 9525 w 10884506"/>
                  <a:gd name="connsiteY4" fmla="*/ 3810 h 6871485"/>
                  <a:gd name="connsiteX0" fmla="*/ 0 w 10884506"/>
                  <a:gd name="connsiteY0" fmla="*/ 0 h 6877200"/>
                  <a:gd name="connsiteX1" fmla="*/ 8011766 w 10884506"/>
                  <a:gd name="connsiteY1" fmla="*/ 5715 h 6877200"/>
                  <a:gd name="connsiteX2" fmla="*/ 10884506 w 10884506"/>
                  <a:gd name="connsiteY2" fmla="*/ 6867675 h 6877200"/>
                  <a:gd name="connsiteX3" fmla="*/ 0 w 10884506"/>
                  <a:gd name="connsiteY3" fmla="*/ 6877200 h 6877200"/>
                  <a:gd name="connsiteX4" fmla="*/ 0 w 10884506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4506" h="6877200" fill="norm" stroke="1" extrusionOk="0">
                    <a:moveTo>
                      <a:pt x="0" y="0"/>
                    </a:moveTo>
                    <a:lnTo>
                      <a:pt x="8011766" y="5715"/>
                    </a:lnTo>
                    <a:lnTo>
                      <a:pt x="10884506" y="6867675"/>
                    </a:lnTo>
                    <a:lnTo>
                      <a:pt x="0" y="6877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48" name="Google Shape;76;p14"/>
            <p:cNvSpPr txBox="1"/>
            <p:nvPr userDrawn="1"/>
          </p:nvSpPr>
          <p:spPr bwMode="auto">
            <a:xfrm>
              <a:off x="-1730700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49" name="Group 48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50" name="Picture 49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51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45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753600" y="1122363"/>
            <a:ext cx="1996867" cy="1658937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4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0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 bwMode="auto">
          <a:xfrm>
            <a:off x="457200" y="3162303"/>
            <a:ext cx="8420100" cy="3010576"/>
          </a:xfrm>
        </p:spPr>
        <p:txBody>
          <a:bodyPr anchor="b"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6" name="Picture 15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ection Title and 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 userDrawn="1"/>
        </p:nvGrpSpPr>
        <p:grpSpPr bwMode="auto">
          <a:xfrm>
            <a:off x="-16763" y="-9675"/>
            <a:ext cx="9217628" cy="6867675"/>
            <a:chOff x="-16763" y="-9675"/>
            <a:chExt cx="9217628" cy="6867675"/>
          </a:xfrm>
        </p:grpSpPr>
        <p:grpSp>
          <p:nvGrpSpPr>
            <p:cNvPr id="31" name="Group 30"/>
            <p:cNvGrpSpPr/>
            <p:nvPr userDrawn="1"/>
          </p:nvGrpSpPr>
          <p:grpSpPr bwMode="auto">
            <a:xfrm>
              <a:off x="-16763" y="-9675"/>
              <a:ext cx="9217628" cy="6867675"/>
              <a:chOff x="-16763" y="-9675"/>
              <a:chExt cx="9217628" cy="6867675"/>
            </a:xfrm>
          </p:grpSpPr>
          <p:sp>
            <p:nvSpPr>
              <p:cNvPr id="36" name="Rectangle 14"/>
              <p:cNvSpPr/>
              <p:nvPr userDrawn="1"/>
            </p:nvSpPr>
            <p:spPr bwMode="auto">
              <a:xfrm>
                <a:off x="259459" y="-9675"/>
                <a:ext cx="8941406" cy="686767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41406" h="6867675" fill="norm" stroke="1" extrusionOk="0">
                    <a:moveTo>
                      <a:pt x="0" y="0"/>
                    </a:moveTo>
                    <a:lnTo>
                      <a:pt x="6068666" y="5715"/>
                    </a:lnTo>
                    <a:lnTo>
                      <a:pt x="8941406" y="6867675"/>
                    </a:lnTo>
                    <a:lnTo>
                      <a:pt x="0" y="686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37" name="Rectangle 14"/>
              <p:cNvSpPr/>
              <p:nvPr userDrawn="1"/>
            </p:nvSpPr>
            <p:spPr bwMode="auto">
              <a:xfrm>
                <a:off x="-16763" y="-9675"/>
                <a:ext cx="8941406" cy="686767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41406" h="6867675" fill="norm" stroke="1" extrusionOk="0">
                    <a:moveTo>
                      <a:pt x="0" y="0"/>
                    </a:moveTo>
                    <a:lnTo>
                      <a:pt x="6068666" y="5715"/>
                    </a:lnTo>
                    <a:lnTo>
                      <a:pt x="8941406" y="6867675"/>
                    </a:lnTo>
                    <a:lnTo>
                      <a:pt x="0" y="686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32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33" name="Group 32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34" name="Picture 33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35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3162303"/>
            <a:ext cx="6696075" cy="3010576"/>
          </a:xfrm>
        </p:spPr>
        <p:txBody>
          <a:bodyPr anchor="b"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5"/>
          </p:nvPr>
        </p:nvSpPr>
        <p:spPr bwMode="auto">
          <a:xfrm>
            <a:off x="9248486" y="4972050"/>
            <a:ext cx="2067214" cy="120015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8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8026192" y="1122363"/>
            <a:ext cx="3724275" cy="2387600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9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0</a:t>
            </a:fld>
            <a:endParaRPr lang="en-GB">
              <a:latin typeface="Roboto"/>
              <a:ea typeface="Roboto"/>
            </a:endParaRPr>
          </a:p>
        </p:txBody>
      </p:sp>
      <p:pic>
        <p:nvPicPr>
          <p:cNvPr id="15" name="Picture 14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, 1 Column Content, Small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 bwMode="auto">
          <a:xfrm>
            <a:off x="-11048" y="-17295"/>
            <a:ext cx="7792688" cy="6882915"/>
            <a:chOff x="1408177" y="-17295"/>
            <a:chExt cx="7792688" cy="6882915"/>
          </a:xfrm>
        </p:grpSpPr>
        <p:grpSp>
          <p:nvGrpSpPr>
            <p:cNvPr id="29" name="Group 28"/>
            <p:cNvGrpSpPr/>
            <p:nvPr userDrawn="1"/>
          </p:nvGrpSpPr>
          <p:grpSpPr bwMode="auto">
            <a:xfrm>
              <a:off x="1408177" y="-17295"/>
              <a:ext cx="7792688" cy="6882915"/>
              <a:chOff x="1408177" y="-17295"/>
              <a:chExt cx="7792688" cy="6882915"/>
            </a:xfrm>
          </p:grpSpPr>
          <p:sp>
            <p:nvSpPr>
              <p:cNvPr id="34" name="Rectangle 14"/>
              <p:cNvSpPr/>
              <p:nvPr userDrawn="1"/>
            </p:nvSpPr>
            <p:spPr bwMode="auto">
              <a:xfrm>
                <a:off x="1410079" y="-17295"/>
                <a:ext cx="7790786" cy="688291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58240 w 8941406"/>
                  <a:gd name="connsiteY0" fmla="*/ 0 h 6875295"/>
                  <a:gd name="connsiteX1" fmla="*/ 6068666 w 8941406"/>
                  <a:gd name="connsiteY1" fmla="*/ 13335 h 6875295"/>
                  <a:gd name="connsiteX2" fmla="*/ 8941406 w 8941406"/>
                  <a:gd name="connsiteY2" fmla="*/ 6875295 h 6875295"/>
                  <a:gd name="connsiteX3" fmla="*/ 0 w 8941406"/>
                  <a:gd name="connsiteY3" fmla="*/ 6875295 h 6875295"/>
                  <a:gd name="connsiteX4" fmla="*/ 1158240 w 8941406"/>
                  <a:gd name="connsiteY4" fmla="*/ 0 h 6875295"/>
                  <a:gd name="connsiteX0" fmla="*/ 7620 w 7790786"/>
                  <a:gd name="connsiteY0" fmla="*/ 0 h 6882915"/>
                  <a:gd name="connsiteX1" fmla="*/ 4918046 w 7790786"/>
                  <a:gd name="connsiteY1" fmla="*/ 13335 h 6882915"/>
                  <a:gd name="connsiteX2" fmla="*/ 7790786 w 7790786"/>
                  <a:gd name="connsiteY2" fmla="*/ 6875295 h 6882915"/>
                  <a:gd name="connsiteX3" fmla="*/ 0 w 7790786"/>
                  <a:gd name="connsiteY3" fmla="*/ 6882915 h 6882915"/>
                  <a:gd name="connsiteX4" fmla="*/ 7620 w 7790786"/>
                  <a:gd name="connsiteY4" fmla="*/ 0 h 688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90786" h="6882915" fill="norm" stroke="1" extrusionOk="0">
                    <a:moveTo>
                      <a:pt x="7620" y="0"/>
                    </a:moveTo>
                    <a:lnTo>
                      <a:pt x="4918046" y="13335"/>
                    </a:lnTo>
                    <a:lnTo>
                      <a:pt x="7790786" y="6875295"/>
                    </a:lnTo>
                    <a:lnTo>
                      <a:pt x="0" y="6882915"/>
                    </a:lnTo>
                    <a:lnTo>
                      <a:pt x="7620" y="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35" name="Rectangle 14"/>
              <p:cNvSpPr/>
              <p:nvPr userDrawn="1"/>
            </p:nvSpPr>
            <p:spPr bwMode="auto">
              <a:xfrm>
                <a:off x="1408177" y="-17295"/>
                <a:ext cx="7516466" cy="688291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44780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1447800 w 8941406"/>
                  <a:gd name="connsiteY4" fmla="*/ 0 h 6867675"/>
                  <a:gd name="connsiteX0" fmla="*/ 1424940 w 8941406"/>
                  <a:gd name="connsiteY0" fmla="*/ 0 h 6875295"/>
                  <a:gd name="connsiteX1" fmla="*/ 6068666 w 8941406"/>
                  <a:gd name="connsiteY1" fmla="*/ 13335 h 6875295"/>
                  <a:gd name="connsiteX2" fmla="*/ 8941406 w 8941406"/>
                  <a:gd name="connsiteY2" fmla="*/ 6875295 h 6875295"/>
                  <a:gd name="connsiteX3" fmla="*/ 0 w 8941406"/>
                  <a:gd name="connsiteY3" fmla="*/ 6875295 h 6875295"/>
                  <a:gd name="connsiteX4" fmla="*/ 1424940 w 8941406"/>
                  <a:gd name="connsiteY4" fmla="*/ 0 h 6875295"/>
                  <a:gd name="connsiteX0" fmla="*/ 335280 w 7851746"/>
                  <a:gd name="connsiteY0" fmla="*/ 0 h 6875295"/>
                  <a:gd name="connsiteX1" fmla="*/ 4979006 w 7851746"/>
                  <a:gd name="connsiteY1" fmla="*/ 13335 h 6875295"/>
                  <a:gd name="connsiteX2" fmla="*/ 7851746 w 7851746"/>
                  <a:gd name="connsiteY2" fmla="*/ 6875295 h 6875295"/>
                  <a:gd name="connsiteX3" fmla="*/ 0 w 7851746"/>
                  <a:gd name="connsiteY3" fmla="*/ 6791475 h 6875295"/>
                  <a:gd name="connsiteX4" fmla="*/ 335280 w 7851746"/>
                  <a:gd name="connsiteY4" fmla="*/ 0 h 6875295"/>
                  <a:gd name="connsiteX0" fmla="*/ 0 w 7516466"/>
                  <a:gd name="connsiteY0" fmla="*/ 0 h 6882915"/>
                  <a:gd name="connsiteX1" fmla="*/ 4643726 w 7516466"/>
                  <a:gd name="connsiteY1" fmla="*/ 13335 h 6882915"/>
                  <a:gd name="connsiteX2" fmla="*/ 7516466 w 7516466"/>
                  <a:gd name="connsiteY2" fmla="*/ 6875295 h 6882915"/>
                  <a:gd name="connsiteX3" fmla="*/ 0 w 7516466"/>
                  <a:gd name="connsiteY3" fmla="*/ 6882915 h 6882915"/>
                  <a:gd name="connsiteX4" fmla="*/ 0 w 7516466"/>
                  <a:gd name="connsiteY4" fmla="*/ 0 h 688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6466" h="6882915" fill="norm" stroke="1" extrusionOk="0">
                    <a:moveTo>
                      <a:pt x="0" y="0"/>
                    </a:moveTo>
                    <a:lnTo>
                      <a:pt x="4643726" y="13335"/>
                    </a:lnTo>
                    <a:lnTo>
                      <a:pt x="7516466" y="6875295"/>
                    </a:lnTo>
                    <a:lnTo>
                      <a:pt x="0" y="68829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30" name="Google Shape;76;p14"/>
            <p:cNvSpPr txBox="1"/>
            <p:nvPr userDrawn="1"/>
          </p:nvSpPr>
          <p:spPr bwMode="auto">
            <a:xfrm>
              <a:off x="1631625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31" name="Group 30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32" name="Picture 31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33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49666" y="2857500"/>
            <a:ext cx="5389133" cy="71062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/>
          </p:nvPr>
        </p:nvSpPr>
        <p:spPr bwMode="auto">
          <a:xfrm>
            <a:off x="249667" y="3724274"/>
            <a:ext cx="5646024" cy="2387601"/>
          </a:xfrm>
        </p:spPr>
        <p:txBody>
          <a:bodyPr lIns="90000" tIns="90000" rIns="90000" bIns="90000">
            <a:noAutofit/>
          </a:bodyPr>
          <a:lstStyle>
            <a:lvl1pPr marL="361950" indent="-361950">
              <a:lnSpc>
                <a:spcPct val="100000"/>
              </a:lnSpc>
              <a:defRPr sz="2000">
                <a:latin typeface="Arial"/>
                <a:cs typeface="A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6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6914882" y="1122363"/>
            <a:ext cx="4835586" cy="2387600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8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0</a:t>
            </a:fld>
            <a:endParaRPr lang="en-GB">
              <a:latin typeface="Roboto"/>
              <a:ea typeface="Roboto"/>
            </a:endParaRPr>
          </a:p>
        </p:txBody>
      </p:sp>
      <p:pic>
        <p:nvPicPr>
          <p:cNvPr id="15" name="Picture 14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 Title, Large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 bwMode="auto">
          <a:xfrm>
            <a:off x="-26291" y="-19200"/>
            <a:ext cx="4569431" cy="6886725"/>
            <a:chOff x="4631434" y="-19200"/>
            <a:chExt cx="4569431" cy="6886725"/>
          </a:xfrm>
        </p:grpSpPr>
        <p:grpSp>
          <p:nvGrpSpPr>
            <p:cNvPr id="15" name="Group 14"/>
            <p:cNvGrpSpPr/>
            <p:nvPr userDrawn="1"/>
          </p:nvGrpSpPr>
          <p:grpSpPr bwMode="auto">
            <a:xfrm>
              <a:off x="4631434" y="-19200"/>
              <a:ext cx="4569431" cy="6886725"/>
              <a:chOff x="4631434" y="-19200"/>
              <a:chExt cx="4569431" cy="6886725"/>
            </a:xfrm>
          </p:grpSpPr>
          <p:sp>
            <p:nvSpPr>
              <p:cNvPr id="30" name="Rectangle 14"/>
              <p:cNvSpPr/>
              <p:nvPr userDrawn="1"/>
            </p:nvSpPr>
            <p:spPr bwMode="auto">
              <a:xfrm>
                <a:off x="4631434" y="-19200"/>
                <a:ext cx="4569431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4410075 w 8941406"/>
                  <a:gd name="connsiteY0" fmla="*/ 0 h 6877200"/>
                  <a:gd name="connsiteX1" fmla="*/ 6068666 w 8941406"/>
                  <a:gd name="connsiteY1" fmla="*/ 15240 h 6877200"/>
                  <a:gd name="connsiteX2" fmla="*/ 8941406 w 8941406"/>
                  <a:gd name="connsiteY2" fmla="*/ 6877200 h 6877200"/>
                  <a:gd name="connsiteX3" fmla="*/ 0 w 8941406"/>
                  <a:gd name="connsiteY3" fmla="*/ 6877200 h 6877200"/>
                  <a:gd name="connsiteX4" fmla="*/ 4410075 w 8941406"/>
                  <a:gd name="connsiteY4" fmla="*/ 0 h 6877200"/>
                  <a:gd name="connsiteX0" fmla="*/ 38100 w 4569431"/>
                  <a:gd name="connsiteY0" fmla="*/ 0 h 6877200"/>
                  <a:gd name="connsiteX1" fmla="*/ 1696691 w 4569431"/>
                  <a:gd name="connsiteY1" fmla="*/ 15240 h 6877200"/>
                  <a:gd name="connsiteX2" fmla="*/ 4569431 w 4569431"/>
                  <a:gd name="connsiteY2" fmla="*/ 6877200 h 6877200"/>
                  <a:gd name="connsiteX3" fmla="*/ 0 w 4569431"/>
                  <a:gd name="connsiteY3" fmla="*/ 6867675 h 6877200"/>
                  <a:gd name="connsiteX4" fmla="*/ 38100 w 4569431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31" h="6877200" fill="norm" stroke="1" extrusionOk="0">
                    <a:moveTo>
                      <a:pt x="38100" y="0"/>
                    </a:moveTo>
                    <a:lnTo>
                      <a:pt x="1696691" y="15240"/>
                    </a:lnTo>
                    <a:lnTo>
                      <a:pt x="4569431" y="6877200"/>
                    </a:lnTo>
                    <a:lnTo>
                      <a:pt x="0" y="6867675"/>
                    </a:lnTo>
                    <a:lnTo>
                      <a:pt x="38100" y="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31" name="Rectangle 14"/>
              <p:cNvSpPr/>
              <p:nvPr userDrawn="1"/>
            </p:nvSpPr>
            <p:spPr bwMode="auto">
              <a:xfrm>
                <a:off x="4640962" y="-19200"/>
                <a:ext cx="4283681" cy="688672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4695825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4695825 w 8941406"/>
                  <a:gd name="connsiteY4" fmla="*/ 0 h 6867675"/>
                  <a:gd name="connsiteX0" fmla="*/ 95250 w 4340831"/>
                  <a:gd name="connsiteY0" fmla="*/ 0 h 6867675"/>
                  <a:gd name="connsiteX1" fmla="*/ 1468091 w 4340831"/>
                  <a:gd name="connsiteY1" fmla="*/ 5715 h 6867675"/>
                  <a:gd name="connsiteX2" fmla="*/ 4340831 w 4340831"/>
                  <a:gd name="connsiteY2" fmla="*/ 6867675 h 6867675"/>
                  <a:gd name="connsiteX3" fmla="*/ 0 w 4340831"/>
                  <a:gd name="connsiteY3" fmla="*/ 6839100 h 6867675"/>
                  <a:gd name="connsiteX4" fmla="*/ 95250 w 4340831"/>
                  <a:gd name="connsiteY4" fmla="*/ 0 h 6867675"/>
                  <a:gd name="connsiteX0" fmla="*/ 38100 w 4283681"/>
                  <a:gd name="connsiteY0" fmla="*/ 0 h 6877200"/>
                  <a:gd name="connsiteX1" fmla="*/ 1410941 w 4283681"/>
                  <a:gd name="connsiteY1" fmla="*/ 5715 h 6877200"/>
                  <a:gd name="connsiteX2" fmla="*/ 4283681 w 4283681"/>
                  <a:gd name="connsiteY2" fmla="*/ 6867675 h 6877200"/>
                  <a:gd name="connsiteX3" fmla="*/ 0 w 4283681"/>
                  <a:gd name="connsiteY3" fmla="*/ 6877200 h 6877200"/>
                  <a:gd name="connsiteX4" fmla="*/ 38100 w 4283681"/>
                  <a:gd name="connsiteY4" fmla="*/ 0 h 6877200"/>
                  <a:gd name="connsiteX0" fmla="*/ 9525 w 4283681"/>
                  <a:gd name="connsiteY0" fmla="*/ 0 h 6886725"/>
                  <a:gd name="connsiteX1" fmla="*/ 1410941 w 4283681"/>
                  <a:gd name="connsiteY1" fmla="*/ 15240 h 6886725"/>
                  <a:gd name="connsiteX2" fmla="*/ 4283681 w 4283681"/>
                  <a:gd name="connsiteY2" fmla="*/ 6877200 h 6886725"/>
                  <a:gd name="connsiteX3" fmla="*/ 0 w 4283681"/>
                  <a:gd name="connsiteY3" fmla="*/ 6886725 h 6886725"/>
                  <a:gd name="connsiteX4" fmla="*/ 9525 w 4283681"/>
                  <a:gd name="connsiteY4" fmla="*/ 0 h 688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3681" h="6886725" fill="norm" stroke="1" extrusionOk="0">
                    <a:moveTo>
                      <a:pt x="9525" y="0"/>
                    </a:moveTo>
                    <a:lnTo>
                      <a:pt x="1410941" y="15240"/>
                    </a:lnTo>
                    <a:lnTo>
                      <a:pt x="4283681" y="6877200"/>
                    </a:lnTo>
                    <a:lnTo>
                      <a:pt x="0" y="68867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25" name="Google Shape;76;p14"/>
            <p:cNvSpPr txBox="1"/>
            <p:nvPr userDrawn="1"/>
          </p:nvSpPr>
          <p:spPr bwMode="auto">
            <a:xfrm>
              <a:off x="4870125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26" name="Group 25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28" name="Picture 27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29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49667" y="5401251"/>
            <a:ext cx="3198383" cy="71062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4"/>
          </p:nvPr>
        </p:nvSpPr>
        <p:spPr bwMode="auto">
          <a:xfrm>
            <a:off x="4810126" y="1122362"/>
            <a:ext cx="6705600" cy="4989514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2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0</a:t>
            </a:fld>
            <a:endParaRPr lang="en-GB">
              <a:latin typeface="Roboto"/>
              <a:ea typeface="Roboto"/>
            </a:endParaRPr>
          </a:p>
        </p:txBody>
      </p:sp>
      <p:pic>
        <p:nvPicPr>
          <p:cNvPr id="16" name="Picture 15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Quo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grpSp>
        <p:nvGrpSpPr>
          <p:cNvPr id="27" name="Group 26"/>
          <p:cNvGrpSpPr/>
          <p:nvPr userDrawn="1"/>
        </p:nvGrpSpPr>
        <p:grpSpPr bwMode="auto">
          <a:xfrm>
            <a:off x="-26291" y="-9673"/>
            <a:ext cx="11170256" cy="6877200"/>
            <a:chOff x="-1969391" y="-9673"/>
            <a:chExt cx="11170256" cy="6877200"/>
          </a:xfrm>
        </p:grpSpPr>
        <p:grpSp>
          <p:nvGrpSpPr>
            <p:cNvPr id="28" name="Group 27"/>
            <p:cNvGrpSpPr/>
            <p:nvPr userDrawn="1"/>
          </p:nvGrpSpPr>
          <p:grpSpPr bwMode="auto">
            <a:xfrm>
              <a:off x="-1969391" y="-9673"/>
              <a:ext cx="11170256" cy="6877200"/>
              <a:chOff x="-1969391" y="-9673"/>
              <a:chExt cx="11170256" cy="6877200"/>
            </a:xfrm>
          </p:grpSpPr>
          <p:sp>
            <p:nvSpPr>
              <p:cNvPr id="33" name="Rectangle 14"/>
              <p:cNvSpPr/>
              <p:nvPr userDrawn="1"/>
            </p:nvSpPr>
            <p:spPr bwMode="auto">
              <a:xfrm>
                <a:off x="-1969391" y="-3959"/>
                <a:ext cx="11170256" cy="686196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2228850 w 11170256"/>
                  <a:gd name="connsiteY3" fmla="*/ 6861960 h 6861960"/>
                  <a:gd name="connsiteX4" fmla="*/ 0 w 11170256"/>
                  <a:gd name="connsiteY4" fmla="*/ 3810 h 6861960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19050 w 11170256"/>
                  <a:gd name="connsiteY3" fmla="*/ 6861960 h 6861960"/>
                  <a:gd name="connsiteX4" fmla="*/ 0 w 11170256"/>
                  <a:gd name="connsiteY4" fmla="*/ 3810 h 686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0256" h="6861960" fill="norm" stroke="1" extrusionOk="0">
                    <a:moveTo>
                      <a:pt x="0" y="3810"/>
                    </a:moveTo>
                    <a:lnTo>
                      <a:pt x="8297516" y="0"/>
                    </a:lnTo>
                    <a:lnTo>
                      <a:pt x="11170256" y="6861960"/>
                    </a:lnTo>
                    <a:lnTo>
                      <a:pt x="19050" y="6861960"/>
                    </a:lnTo>
                    <a:lnTo>
                      <a:pt x="0" y="381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34" name="Rectangle 14"/>
              <p:cNvSpPr/>
              <p:nvPr userDrawn="1"/>
            </p:nvSpPr>
            <p:spPr bwMode="auto">
              <a:xfrm>
                <a:off x="-1969391" y="-9673"/>
                <a:ext cx="10894033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71575 w 8941406"/>
                  <a:gd name="connsiteY0" fmla="*/ 470535 h 6861960"/>
                  <a:gd name="connsiteX1" fmla="*/ 6068666 w 8941406"/>
                  <a:gd name="connsiteY1" fmla="*/ 0 h 6861960"/>
                  <a:gd name="connsiteX2" fmla="*/ 8941406 w 8941406"/>
                  <a:gd name="connsiteY2" fmla="*/ 6861960 h 6861960"/>
                  <a:gd name="connsiteX3" fmla="*/ 0 w 8941406"/>
                  <a:gd name="connsiteY3" fmla="*/ 6861960 h 6861960"/>
                  <a:gd name="connsiteX4" fmla="*/ 1171575 w 8941406"/>
                  <a:gd name="connsiteY4" fmla="*/ 470535 h 6861960"/>
                  <a:gd name="connsiteX0" fmla="*/ 0 w 10874981"/>
                  <a:gd name="connsiteY0" fmla="*/ 3810 h 6861960"/>
                  <a:gd name="connsiteX1" fmla="*/ 8002241 w 10874981"/>
                  <a:gd name="connsiteY1" fmla="*/ 0 h 6861960"/>
                  <a:gd name="connsiteX2" fmla="*/ 10874981 w 10874981"/>
                  <a:gd name="connsiteY2" fmla="*/ 6861960 h 6861960"/>
                  <a:gd name="connsiteX3" fmla="*/ 1933575 w 10874981"/>
                  <a:gd name="connsiteY3" fmla="*/ 6861960 h 6861960"/>
                  <a:gd name="connsiteX4" fmla="*/ 0 w 10874981"/>
                  <a:gd name="connsiteY4" fmla="*/ 3810 h 6861960"/>
                  <a:gd name="connsiteX0" fmla="*/ 9525 w 10884506"/>
                  <a:gd name="connsiteY0" fmla="*/ 3810 h 6871485"/>
                  <a:gd name="connsiteX1" fmla="*/ 8011766 w 10884506"/>
                  <a:gd name="connsiteY1" fmla="*/ 0 h 6871485"/>
                  <a:gd name="connsiteX2" fmla="*/ 10884506 w 10884506"/>
                  <a:gd name="connsiteY2" fmla="*/ 6861960 h 6871485"/>
                  <a:gd name="connsiteX3" fmla="*/ 0 w 10884506"/>
                  <a:gd name="connsiteY3" fmla="*/ 6871485 h 6871485"/>
                  <a:gd name="connsiteX4" fmla="*/ 9525 w 10884506"/>
                  <a:gd name="connsiteY4" fmla="*/ 3810 h 6871485"/>
                  <a:gd name="connsiteX0" fmla="*/ 0 w 10884506"/>
                  <a:gd name="connsiteY0" fmla="*/ 0 h 6877200"/>
                  <a:gd name="connsiteX1" fmla="*/ 8011766 w 10884506"/>
                  <a:gd name="connsiteY1" fmla="*/ 5715 h 6877200"/>
                  <a:gd name="connsiteX2" fmla="*/ 10884506 w 10884506"/>
                  <a:gd name="connsiteY2" fmla="*/ 6867675 h 6877200"/>
                  <a:gd name="connsiteX3" fmla="*/ 0 w 10884506"/>
                  <a:gd name="connsiteY3" fmla="*/ 6877200 h 6877200"/>
                  <a:gd name="connsiteX4" fmla="*/ 0 w 10884506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4506" h="6877200" fill="norm" stroke="1" extrusionOk="0">
                    <a:moveTo>
                      <a:pt x="0" y="0"/>
                    </a:moveTo>
                    <a:lnTo>
                      <a:pt x="8011766" y="5715"/>
                    </a:lnTo>
                    <a:lnTo>
                      <a:pt x="10884506" y="6867675"/>
                    </a:lnTo>
                    <a:lnTo>
                      <a:pt x="0" y="6877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29" name="Google Shape;76;p14"/>
            <p:cNvSpPr txBox="1"/>
            <p:nvPr userDrawn="1"/>
          </p:nvSpPr>
          <p:spPr bwMode="auto">
            <a:xfrm>
              <a:off x="-1730700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30" name="Group 29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31" name="Picture 30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32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8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0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26" name="Google Shape;32;p6"/>
          <p:cNvSpPr txBox="1"/>
          <p:nvPr userDrawn="1"/>
        </p:nvSpPr>
        <p:spPr bwMode="auto">
          <a:xfrm>
            <a:off x="799645" y="1612075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500">
                <a:solidFill>
                  <a:schemeClr val="dk2"/>
                </a:solidFill>
                <a:latin typeface="Montserrat"/>
                <a:ea typeface="Montserrat"/>
                <a:cs typeface="Montserrat"/>
              </a:rPr>
              <a:t>“</a:t>
            </a:r>
            <a:endParaRPr sz="11500">
              <a:solidFill>
                <a:schemeClr val="dk2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5"/>
          </p:nvPr>
        </p:nvSpPr>
        <p:spPr bwMode="auto">
          <a:xfrm>
            <a:off x="799645" y="2800350"/>
            <a:ext cx="7801430" cy="3311526"/>
          </a:xfrm>
        </p:spPr>
        <p:txBody>
          <a:bodyPr lIns="180000" tIns="180000" rIns="180000" bIns="180000">
            <a:noAutofit/>
          </a:bodyPr>
          <a:lstStyle>
            <a:lvl1pPr marL="0" indent="0">
              <a:lnSpc>
                <a:spcPct val="100000"/>
              </a:lnSpc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15" name="Picture 14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 bwMode="auto">
          <a:xfrm>
            <a:off x="831849" y="1709736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/>
              <a:t>Title Text</a:t>
            </a:r>
            <a:endParaRPr/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831849" y="4589462"/>
            <a:ext cx="10515601" cy="150018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>
              <a:defRPr/>
            </a:pPr>
            <a:r>
              <a:rPr/>
              <a:t>Body Level One</a:t>
            </a:r>
            <a:endParaRPr/>
          </a:p>
          <a:p>
            <a:pPr lvl="1">
              <a:defRPr/>
            </a:pPr>
            <a:r>
              <a:rPr/>
              <a:t>Body Level Two</a:t>
            </a:r>
            <a:endParaRPr/>
          </a:p>
          <a:p>
            <a:pPr lvl="2">
              <a:defRPr/>
            </a:pPr>
            <a:r>
              <a:rPr/>
              <a:t>Body Level Three</a:t>
            </a:r>
            <a:endParaRPr/>
          </a:p>
          <a:p>
            <a:pPr lvl="3">
              <a:defRPr/>
            </a:pPr>
            <a:r>
              <a:rPr/>
              <a:t>Body Level Four</a:t>
            </a:r>
            <a:endParaRPr/>
          </a:p>
          <a:p>
            <a:pPr lvl="4">
              <a:defRPr/>
            </a:pPr>
            <a:r>
              <a:rPr/>
              <a:t>Body Level Five</a:t>
            </a:r>
            <a:endParaRPr/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 Title, 1 Column W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grpSp>
        <p:nvGrpSpPr>
          <p:cNvPr id="27" name="Group 26"/>
          <p:cNvGrpSpPr/>
          <p:nvPr userDrawn="1"/>
        </p:nvGrpSpPr>
        <p:grpSpPr bwMode="auto">
          <a:xfrm>
            <a:off x="-26291" y="-9673"/>
            <a:ext cx="11170256" cy="6877200"/>
            <a:chOff x="-1969391" y="-9673"/>
            <a:chExt cx="11170256" cy="6877200"/>
          </a:xfrm>
        </p:grpSpPr>
        <p:grpSp>
          <p:nvGrpSpPr>
            <p:cNvPr id="28" name="Group 27"/>
            <p:cNvGrpSpPr/>
            <p:nvPr userDrawn="1"/>
          </p:nvGrpSpPr>
          <p:grpSpPr bwMode="auto">
            <a:xfrm>
              <a:off x="-1969391" y="-9673"/>
              <a:ext cx="11170256" cy="6877200"/>
              <a:chOff x="-1969391" y="-9673"/>
              <a:chExt cx="11170256" cy="6877200"/>
            </a:xfrm>
          </p:grpSpPr>
          <p:sp>
            <p:nvSpPr>
              <p:cNvPr id="33" name="Rectangle 14"/>
              <p:cNvSpPr/>
              <p:nvPr userDrawn="1"/>
            </p:nvSpPr>
            <p:spPr bwMode="auto">
              <a:xfrm>
                <a:off x="-1969391" y="-3959"/>
                <a:ext cx="11170256" cy="686196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2228850 w 11170256"/>
                  <a:gd name="connsiteY3" fmla="*/ 6861960 h 6861960"/>
                  <a:gd name="connsiteX4" fmla="*/ 0 w 11170256"/>
                  <a:gd name="connsiteY4" fmla="*/ 3810 h 6861960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19050 w 11170256"/>
                  <a:gd name="connsiteY3" fmla="*/ 6861960 h 6861960"/>
                  <a:gd name="connsiteX4" fmla="*/ 0 w 11170256"/>
                  <a:gd name="connsiteY4" fmla="*/ 3810 h 686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0256" h="6861960" fill="norm" stroke="1" extrusionOk="0">
                    <a:moveTo>
                      <a:pt x="0" y="3810"/>
                    </a:moveTo>
                    <a:lnTo>
                      <a:pt x="8297516" y="0"/>
                    </a:lnTo>
                    <a:lnTo>
                      <a:pt x="11170256" y="6861960"/>
                    </a:lnTo>
                    <a:lnTo>
                      <a:pt x="19050" y="6861960"/>
                    </a:lnTo>
                    <a:lnTo>
                      <a:pt x="0" y="381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34" name="Rectangle 14"/>
              <p:cNvSpPr/>
              <p:nvPr userDrawn="1"/>
            </p:nvSpPr>
            <p:spPr bwMode="auto">
              <a:xfrm>
                <a:off x="-1969391" y="-9673"/>
                <a:ext cx="10894033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71575 w 8941406"/>
                  <a:gd name="connsiteY0" fmla="*/ 470535 h 6861960"/>
                  <a:gd name="connsiteX1" fmla="*/ 6068666 w 8941406"/>
                  <a:gd name="connsiteY1" fmla="*/ 0 h 6861960"/>
                  <a:gd name="connsiteX2" fmla="*/ 8941406 w 8941406"/>
                  <a:gd name="connsiteY2" fmla="*/ 6861960 h 6861960"/>
                  <a:gd name="connsiteX3" fmla="*/ 0 w 8941406"/>
                  <a:gd name="connsiteY3" fmla="*/ 6861960 h 6861960"/>
                  <a:gd name="connsiteX4" fmla="*/ 1171575 w 8941406"/>
                  <a:gd name="connsiteY4" fmla="*/ 470535 h 6861960"/>
                  <a:gd name="connsiteX0" fmla="*/ 0 w 10874981"/>
                  <a:gd name="connsiteY0" fmla="*/ 3810 h 6861960"/>
                  <a:gd name="connsiteX1" fmla="*/ 8002241 w 10874981"/>
                  <a:gd name="connsiteY1" fmla="*/ 0 h 6861960"/>
                  <a:gd name="connsiteX2" fmla="*/ 10874981 w 10874981"/>
                  <a:gd name="connsiteY2" fmla="*/ 6861960 h 6861960"/>
                  <a:gd name="connsiteX3" fmla="*/ 1933575 w 10874981"/>
                  <a:gd name="connsiteY3" fmla="*/ 6861960 h 6861960"/>
                  <a:gd name="connsiteX4" fmla="*/ 0 w 10874981"/>
                  <a:gd name="connsiteY4" fmla="*/ 3810 h 6861960"/>
                  <a:gd name="connsiteX0" fmla="*/ 9525 w 10884506"/>
                  <a:gd name="connsiteY0" fmla="*/ 3810 h 6871485"/>
                  <a:gd name="connsiteX1" fmla="*/ 8011766 w 10884506"/>
                  <a:gd name="connsiteY1" fmla="*/ 0 h 6871485"/>
                  <a:gd name="connsiteX2" fmla="*/ 10884506 w 10884506"/>
                  <a:gd name="connsiteY2" fmla="*/ 6861960 h 6871485"/>
                  <a:gd name="connsiteX3" fmla="*/ 0 w 10884506"/>
                  <a:gd name="connsiteY3" fmla="*/ 6871485 h 6871485"/>
                  <a:gd name="connsiteX4" fmla="*/ 9525 w 10884506"/>
                  <a:gd name="connsiteY4" fmla="*/ 3810 h 6871485"/>
                  <a:gd name="connsiteX0" fmla="*/ 0 w 10884506"/>
                  <a:gd name="connsiteY0" fmla="*/ 0 h 6877200"/>
                  <a:gd name="connsiteX1" fmla="*/ 8011766 w 10884506"/>
                  <a:gd name="connsiteY1" fmla="*/ 5715 h 6877200"/>
                  <a:gd name="connsiteX2" fmla="*/ 10884506 w 10884506"/>
                  <a:gd name="connsiteY2" fmla="*/ 6867675 h 6877200"/>
                  <a:gd name="connsiteX3" fmla="*/ 0 w 10884506"/>
                  <a:gd name="connsiteY3" fmla="*/ 6877200 h 6877200"/>
                  <a:gd name="connsiteX4" fmla="*/ 0 w 10884506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4506" h="6877200" fill="norm" stroke="1" extrusionOk="0">
                    <a:moveTo>
                      <a:pt x="0" y="0"/>
                    </a:moveTo>
                    <a:lnTo>
                      <a:pt x="8011766" y="5715"/>
                    </a:lnTo>
                    <a:lnTo>
                      <a:pt x="10884506" y="6867675"/>
                    </a:lnTo>
                    <a:lnTo>
                      <a:pt x="0" y="6877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29" name="Google Shape;76;p14"/>
            <p:cNvSpPr txBox="1"/>
            <p:nvPr userDrawn="1"/>
          </p:nvSpPr>
          <p:spPr bwMode="auto">
            <a:xfrm>
              <a:off x="-1730700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30" name="Group 29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31" name="Picture 30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32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8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0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7"/>
          </p:nvPr>
        </p:nvSpPr>
        <p:spPr bwMode="auto">
          <a:xfrm>
            <a:off x="240690" y="1632247"/>
            <a:ext cx="7874609" cy="4479628"/>
          </a:xfrm>
        </p:spPr>
        <p:txBody>
          <a:bodyPr lIns="90000" tIns="90000" rIns="90000" bIns="90000">
            <a:noAutofit/>
          </a:bodyPr>
          <a:lstStyle>
            <a:lvl1pPr marL="361950" indent="-361950">
              <a:lnSpc>
                <a:spcPct val="100000"/>
              </a:lnSpc>
              <a:defRPr sz="2000">
                <a:latin typeface="Arial"/>
                <a:cs typeface="Arial"/>
              </a:defRPr>
            </a:lvl1pPr>
            <a:lvl2pPr marL="742950" indent="-285750">
              <a:buFont typeface="Montserrat"/>
              <a:buChar char="▷"/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  <a:lvl6pPr>
              <a:defRPr sz="1100">
                <a:latin typeface="Arial"/>
                <a:cs typeface="Arial"/>
              </a:defRPr>
            </a:lvl6pPr>
          </a:lstStyle>
          <a:p>
            <a:pPr lvl="0">
              <a:defRPr/>
            </a:pPr>
            <a:endParaRPr lang="en-GB"/>
          </a:p>
          <a:p>
            <a:pPr lvl="1">
              <a:defRPr/>
            </a:pPr>
            <a:endParaRPr lang="en-GB"/>
          </a:p>
          <a:p>
            <a:pPr lvl="2">
              <a:defRPr/>
            </a:pPr>
            <a:endParaRPr lang="en-GB"/>
          </a:p>
          <a:p>
            <a:pPr lvl="3">
              <a:defRPr/>
            </a:pPr>
            <a:endParaRPr lang="en-GB"/>
          </a:p>
          <a:p>
            <a:pPr lvl="4">
              <a:defRPr/>
            </a:pPr>
            <a:endParaRPr lang="en-GB"/>
          </a:p>
          <a:p>
            <a:pPr lvl="5">
              <a:defRPr/>
            </a:pPr>
            <a:endParaRPr lang="en-GB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 bwMode="auto">
          <a:xfrm>
            <a:off x="240690" y="773050"/>
            <a:ext cx="7493610" cy="71062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5" name="Picture 14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grpSp>
        <p:nvGrpSpPr>
          <p:cNvPr id="37" name="Group 36"/>
          <p:cNvGrpSpPr/>
          <p:nvPr userDrawn="1"/>
        </p:nvGrpSpPr>
        <p:grpSpPr bwMode="auto">
          <a:xfrm>
            <a:off x="-26291" y="-9673"/>
            <a:ext cx="11170256" cy="6877200"/>
            <a:chOff x="-1969391" y="-9673"/>
            <a:chExt cx="11170256" cy="6877200"/>
          </a:xfrm>
        </p:grpSpPr>
        <p:grpSp>
          <p:nvGrpSpPr>
            <p:cNvPr id="38" name="Group 37"/>
            <p:cNvGrpSpPr/>
            <p:nvPr userDrawn="1"/>
          </p:nvGrpSpPr>
          <p:grpSpPr bwMode="auto">
            <a:xfrm>
              <a:off x="-1969391" y="-9673"/>
              <a:ext cx="11170256" cy="6877200"/>
              <a:chOff x="-1969391" y="-9673"/>
              <a:chExt cx="11170256" cy="6877200"/>
            </a:xfrm>
          </p:grpSpPr>
          <p:sp>
            <p:nvSpPr>
              <p:cNvPr id="43" name="Rectangle 14"/>
              <p:cNvSpPr/>
              <p:nvPr userDrawn="1"/>
            </p:nvSpPr>
            <p:spPr bwMode="auto">
              <a:xfrm>
                <a:off x="-1969391" y="-3959"/>
                <a:ext cx="11170256" cy="686196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2228850 w 11170256"/>
                  <a:gd name="connsiteY3" fmla="*/ 6861960 h 6861960"/>
                  <a:gd name="connsiteX4" fmla="*/ 0 w 11170256"/>
                  <a:gd name="connsiteY4" fmla="*/ 3810 h 6861960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19050 w 11170256"/>
                  <a:gd name="connsiteY3" fmla="*/ 6861960 h 6861960"/>
                  <a:gd name="connsiteX4" fmla="*/ 0 w 11170256"/>
                  <a:gd name="connsiteY4" fmla="*/ 3810 h 686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0256" h="6861960" fill="norm" stroke="1" extrusionOk="0">
                    <a:moveTo>
                      <a:pt x="0" y="3810"/>
                    </a:moveTo>
                    <a:lnTo>
                      <a:pt x="8297516" y="0"/>
                    </a:lnTo>
                    <a:lnTo>
                      <a:pt x="11170256" y="6861960"/>
                    </a:lnTo>
                    <a:lnTo>
                      <a:pt x="19050" y="6861960"/>
                    </a:lnTo>
                    <a:lnTo>
                      <a:pt x="0" y="381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44" name="Rectangle 14"/>
              <p:cNvSpPr/>
              <p:nvPr userDrawn="1"/>
            </p:nvSpPr>
            <p:spPr bwMode="auto">
              <a:xfrm>
                <a:off x="-1969391" y="-9673"/>
                <a:ext cx="10894033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71575 w 8941406"/>
                  <a:gd name="connsiteY0" fmla="*/ 470535 h 6861960"/>
                  <a:gd name="connsiteX1" fmla="*/ 6068666 w 8941406"/>
                  <a:gd name="connsiteY1" fmla="*/ 0 h 6861960"/>
                  <a:gd name="connsiteX2" fmla="*/ 8941406 w 8941406"/>
                  <a:gd name="connsiteY2" fmla="*/ 6861960 h 6861960"/>
                  <a:gd name="connsiteX3" fmla="*/ 0 w 8941406"/>
                  <a:gd name="connsiteY3" fmla="*/ 6861960 h 6861960"/>
                  <a:gd name="connsiteX4" fmla="*/ 1171575 w 8941406"/>
                  <a:gd name="connsiteY4" fmla="*/ 470535 h 6861960"/>
                  <a:gd name="connsiteX0" fmla="*/ 0 w 10874981"/>
                  <a:gd name="connsiteY0" fmla="*/ 3810 h 6861960"/>
                  <a:gd name="connsiteX1" fmla="*/ 8002241 w 10874981"/>
                  <a:gd name="connsiteY1" fmla="*/ 0 h 6861960"/>
                  <a:gd name="connsiteX2" fmla="*/ 10874981 w 10874981"/>
                  <a:gd name="connsiteY2" fmla="*/ 6861960 h 6861960"/>
                  <a:gd name="connsiteX3" fmla="*/ 1933575 w 10874981"/>
                  <a:gd name="connsiteY3" fmla="*/ 6861960 h 6861960"/>
                  <a:gd name="connsiteX4" fmla="*/ 0 w 10874981"/>
                  <a:gd name="connsiteY4" fmla="*/ 3810 h 6861960"/>
                  <a:gd name="connsiteX0" fmla="*/ 9525 w 10884506"/>
                  <a:gd name="connsiteY0" fmla="*/ 3810 h 6871485"/>
                  <a:gd name="connsiteX1" fmla="*/ 8011766 w 10884506"/>
                  <a:gd name="connsiteY1" fmla="*/ 0 h 6871485"/>
                  <a:gd name="connsiteX2" fmla="*/ 10884506 w 10884506"/>
                  <a:gd name="connsiteY2" fmla="*/ 6861960 h 6871485"/>
                  <a:gd name="connsiteX3" fmla="*/ 0 w 10884506"/>
                  <a:gd name="connsiteY3" fmla="*/ 6871485 h 6871485"/>
                  <a:gd name="connsiteX4" fmla="*/ 9525 w 10884506"/>
                  <a:gd name="connsiteY4" fmla="*/ 3810 h 6871485"/>
                  <a:gd name="connsiteX0" fmla="*/ 0 w 10884506"/>
                  <a:gd name="connsiteY0" fmla="*/ 0 h 6877200"/>
                  <a:gd name="connsiteX1" fmla="*/ 8011766 w 10884506"/>
                  <a:gd name="connsiteY1" fmla="*/ 5715 h 6877200"/>
                  <a:gd name="connsiteX2" fmla="*/ 10884506 w 10884506"/>
                  <a:gd name="connsiteY2" fmla="*/ 6867675 h 6877200"/>
                  <a:gd name="connsiteX3" fmla="*/ 0 w 10884506"/>
                  <a:gd name="connsiteY3" fmla="*/ 6877200 h 6877200"/>
                  <a:gd name="connsiteX4" fmla="*/ 0 w 10884506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4506" h="6877200" fill="norm" stroke="1" extrusionOk="0">
                    <a:moveTo>
                      <a:pt x="0" y="0"/>
                    </a:moveTo>
                    <a:lnTo>
                      <a:pt x="8011766" y="5715"/>
                    </a:lnTo>
                    <a:lnTo>
                      <a:pt x="10884506" y="6867675"/>
                    </a:lnTo>
                    <a:lnTo>
                      <a:pt x="0" y="6877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39" name="Google Shape;76;p14"/>
            <p:cNvSpPr txBox="1"/>
            <p:nvPr userDrawn="1"/>
          </p:nvSpPr>
          <p:spPr bwMode="auto">
            <a:xfrm>
              <a:off x="-1730700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40" name="Group 39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41" name="Picture 40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42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  <a:cs typeface="Arial"/>
                  </a:rPr>
                  <a:t>@nercdsh</a:t>
                </a:r>
                <a:endParaRPr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689" y="1586590"/>
            <a:ext cx="3780000" cy="8239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Arial"/>
                <a:cs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240690" y="2543175"/>
            <a:ext cx="3789526" cy="35687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800"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400"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400"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0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47" name="Text Placeholder 2"/>
          <p:cNvSpPr>
            <a:spLocks noGrp="1"/>
          </p:cNvSpPr>
          <p:nvPr>
            <p:ph type="body" idx="17"/>
          </p:nvPr>
        </p:nvSpPr>
        <p:spPr bwMode="auto">
          <a:xfrm>
            <a:off x="4335292" y="1586590"/>
            <a:ext cx="3780000" cy="8239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Arial"/>
                <a:cs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8" name="Content Placeholder 3"/>
          <p:cNvSpPr>
            <a:spLocks noGrp="1"/>
          </p:cNvSpPr>
          <p:nvPr>
            <p:ph sz="half" idx="18"/>
          </p:nvPr>
        </p:nvSpPr>
        <p:spPr bwMode="auto">
          <a:xfrm>
            <a:off x="4335292" y="2543175"/>
            <a:ext cx="3780001" cy="35687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800"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400"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400"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1" name="Title 1"/>
          <p:cNvSpPr>
            <a:spLocks noGrp="1"/>
          </p:cNvSpPr>
          <p:nvPr>
            <p:ph type="title"/>
          </p:nvPr>
        </p:nvSpPr>
        <p:spPr bwMode="auto">
          <a:xfrm>
            <a:off x="240690" y="774000"/>
            <a:ext cx="7493610" cy="71062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9" name="Picture 18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 bwMode="auto">
          <a:xfrm>
            <a:off x="-26291" y="-9673"/>
            <a:ext cx="11170257" cy="6877200"/>
            <a:chOff x="-1969392" y="-9673"/>
            <a:chExt cx="11170257" cy="6877200"/>
          </a:xfrm>
        </p:grpSpPr>
        <p:grpSp>
          <p:nvGrpSpPr>
            <p:cNvPr id="36" name="Group 35"/>
            <p:cNvGrpSpPr/>
            <p:nvPr userDrawn="1"/>
          </p:nvGrpSpPr>
          <p:grpSpPr bwMode="auto">
            <a:xfrm>
              <a:off x="-1969392" y="-9673"/>
              <a:ext cx="11170257" cy="6877200"/>
              <a:chOff x="-1969392" y="-9673"/>
              <a:chExt cx="11170257" cy="6877200"/>
            </a:xfrm>
          </p:grpSpPr>
          <p:sp>
            <p:nvSpPr>
              <p:cNvPr id="41" name="Rectangle 14"/>
              <p:cNvSpPr/>
              <p:nvPr userDrawn="1"/>
            </p:nvSpPr>
            <p:spPr bwMode="auto">
              <a:xfrm>
                <a:off x="-1969391" y="-3959"/>
                <a:ext cx="11170256" cy="686196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2228850 w 11170256"/>
                  <a:gd name="connsiteY3" fmla="*/ 6861960 h 6861960"/>
                  <a:gd name="connsiteX4" fmla="*/ 0 w 11170256"/>
                  <a:gd name="connsiteY4" fmla="*/ 3810 h 6861960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19050 w 11170256"/>
                  <a:gd name="connsiteY3" fmla="*/ 6861960 h 6861960"/>
                  <a:gd name="connsiteX4" fmla="*/ 0 w 11170256"/>
                  <a:gd name="connsiteY4" fmla="*/ 3810 h 686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0256" h="6861960" fill="norm" stroke="1" extrusionOk="0">
                    <a:moveTo>
                      <a:pt x="0" y="3810"/>
                    </a:moveTo>
                    <a:lnTo>
                      <a:pt x="8297516" y="0"/>
                    </a:lnTo>
                    <a:lnTo>
                      <a:pt x="11170256" y="6861960"/>
                    </a:lnTo>
                    <a:lnTo>
                      <a:pt x="19050" y="6861960"/>
                    </a:lnTo>
                    <a:lnTo>
                      <a:pt x="0" y="381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42" name="Rectangle 14"/>
              <p:cNvSpPr/>
              <p:nvPr userDrawn="1"/>
            </p:nvSpPr>
            <p:spPr bwMode="auto">
              <a:xfrm>
                <a:off x="-1969392" y="-9673"/>
                <a:ext cx="10894033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71575 w 8941406"/>
                  <a:gd name="connsiteY0" fmla="*/ 470535 h 6861960"/>
                  <a:gd name="connsiteX1" fmla="*/ 6068666 w 8941406"/>
                  <a:gd name="connsiteY1" fmla="*/ 0 h 6861960"/>
                  <a:gd name="connsiteX2" fmla="*/ 8941406 w 8941406"/>
                  <a:gd name="connsiteY2" fmla="*/ 6861960 h 6861960"/>
                  <a:gd name="connsiteX3" fmla="*/ 0 w 8941406"/>
                  <a:gd name="connsiteY3" fmla="*/ 6861960 h 6861960"/>
                  <a:gd name="connsiteX4" fmla="*/ 1171575 w 8941406"/>
                  <a:gd name="connsiteY4" fmla="*/ 470535 h 6861960"/>
                  <a:gd name="connsiteX0" fmla="*/ 0 w 10874981"/>
                  <a:gd name="connsiteY0" fmla="*/ 3810 h 6861960"/>
                  <a:gd name="connsiteX1" fmla="*/ 8002241 w 10874981"/>
                  <a:gd name="connsiteY1" fmla="*/ 0 h 6861960"/>
                  <a:gd name="connsiteX2" fmla="*/ 10874981 w 10874981"/>
                  <a:gd name="connsiteY2" fmla="*/ 6861960 h 6861960"/>
                  <a:gd name="connsiteX3" fmla="*/ 1933575 w 10874981"/>
                  <a:gd name="connsiteY3" fmla="*/ 6861960 h 6861960"/>
                  <a:gd name="connsiteX4" fmla="*/ 0 w 10874981"/>
                  <a:gd name="connsiteY4" fmla="*/ 3810 h 6861960"/>
                  <a:gd name="connsiteX0" fmla="*/ 9525 w 10884506"/>
                  <a:gd name="connsiteY0" fmla="*/ 3810 h 6871485"/>
                  <a:gd name="connsiteX1" fmla="*/ 8011766 w 10884506"/>
                  <a:gd name="connsiteY1" fmla="*/ 0 h 6871485"/>
                  <a:gd name="connsiteX2" fmla="*/ 10884506 w 10884506"/>
                  <a:gd name="connsiteY2" fmla="*/ 6861960 h 6871485"/>
                  <a:gd name="connsiteX3" fmla="*/ 0 w 10884506"/>
                  <a:gd name="connsiteY3" fmla="*/ 6871485 h 6871485"/>
                  <a:gd name="connsiteX4" fmla="*/ 9525 w 10884506"/>
                  <a:gd name="connsiteY4" fmla="*/ 3810 h 6871485"/>
                  <a:gd name="connsiteX0" fmla="*/ 0 w 10884506"/>
                  <a:gd name="connsiteY0" fmla="*/ 0 h 6877200"/>
                  <a:gd name="connsiteX1" fmla="*/ 8011766 w 10884506"/>
                  <a:gd name="connsiteY1" fmla="*/ 5715 h 6877200"/>
                  <a:gd name="connsiteX2" fmla="*/ 10884506 w 10884506"/>
                  <a:gd name="connsiteY2" fmla="*/ 6867675 h 6877200"/>
                  <a:gd name="connsiteX3" fmla="*/ 0 w 10884506"/>
                  <a:gd name="connsiteY3" fmla="*/ 6877200 h 6877200"/>
                  <a:gd name="connsiteX4" fmla="*/ 0 w 10884506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4506" h="6877200" fill="norm" stroke="1" extrusionOk="0">
                    <a:moveTo>
                      <a:pt x="0" y="0"/>
                    </a:moveTo>
                    <a:lnTo>
                      <a:pt x="8011766" y="5715"/>
                    </a:lnTo>
                    <a:lnTo>
                      <a:pt x="10884506" y="6867675"/>
                    </a:lnTo>
                    <a:lnTo>
                      <a:pt x="0" y="6877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37" name="Google Shape;76;p14"/>
            <p:cNvSpPr txBox="1"/>
            <p:nvPr userDrawn="1"/>
          </p:nvSpPr>
          <p:spPr bwMode="auto">
            <a:xfrm>
              <a:off x="-1730700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38" name="Group 37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39" name="Picture 38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40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240690" y="867098"/>
            <a:ext cx="7665060" cy="45393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>
                <a:latin typeface="Arial"/>
                <a:cs typeface="Arial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endParaRPr lang="en-GB"/>
          </a:p>
        </p:txBody>
      </p:sp>
      <p:sp>
        <p:nvSpPr>
          <p:cNvPr id="8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0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8"/>
          </p:nvPr>
        </p:nvSpPr>
        <p:spPr bwMode="auto">
          <a:xfrm>
            <a:off x="240690" y="5553075"/>
            <a:ext cx="9522435" cy="558800"/>
          </a:xfrm>
        </p:spPr>
        <p:txBody>
          <a:bodyPr lIns="90000" tIns="90000" rIns="90000" bIns="9000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3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14" name="Picture 13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 bwMode="auto">
          <a:xfrm>
            <a:off x="-26291" y="-9673"/>
            <a:ext cx="11170256" cy="6877200"/>
            <a:chOff x="-1969391" y="-9673"/>
            <a:chExt cx="11170256" cy="6877200"/>
          </a:xfrm>
        </p:grpSpPr>
        <p:grpSp>
          <p:nvGrpSpPr>
            <p:cNvPr id="44" name="Group 43"/>
            <p:cNvGrpSpPr/>
            <p:nvPr userDrawn="1"/>
          </p:nvGrpSpPr>
          <p:grpSpPr bwMode="auto">
            <a:xfrm>
              <a:off x="-1969391" y="-9673"/>
              <a:ext cx="11170256" cy="6877200"/>
              <a:chOff x="-1969391" y="-9673"/>
              <a:chExt cx="11170256" cy="6877200"/>
            </a:xfrm>
          </p:grpSpPr>
          <p:sp>
            <p:nvSpPr>
              <p:cNvPr id="49" name="Rectangle 14"/>
              <p:cNvSpPr/>
              <p:nvPr userDrawn="1"/>
            </p:nvSpPr>
            <p:spPr bwMode="auto">
              <a:xfrm>
                <a:off x="-1969391" y="-3959"/>
                <a:ext cx="11170256" cy="686196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2228850 w 11170256"/>
                  <a:gd name="connsiteY3" fmla="*/ 6861960 h 6861960"/>
                  <a:gd name="connsiteX4" fmla="*/ 0 w 11170256"/>
                  <a:gd name="connsiteY4" fmla="*/ 3810 h 6861960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19050 w 11170256"/>
                  <a:gd name="connsiteY3" fmla="*/ 6861960 h 6861960"/>
                  <a:gd name="connsiteX4" fmla="*/ 0 w 11170256"/>
                  <a:gd name="connsiteY4" fmla="*/ 3810 h 686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0256" h="6861960" fill="norm" stroke="1" extrusionOk="0">
                    <a:moveTo>
                      <a:pt x="0" y="3810"/>
                    </a:moveTo>
                    <a:lnTo>
                      <a:pt x="8297516" y="0"/>
                    </a:lnTo>
                    <a:lnTo>
                      <a:pt x="11170256" y="6861960"/>
                    </a:lnTo>
                    <a:lnTo>
                      <a:pt x="19050" y="6861960"/>
                    </a:lnTo>
                    <a:lnTo>
                      <a:pt x="0" y="381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50" name="Rectangle 14"/>
              <p:cNvSpPr/>
              <p:nvPr userDrawn="1"/>
            </p:nvSpPr>
            <p:spPr bwMode="auto">
              <a:xfrm>
                <a:off x="-1969391" y="-9673"/>
                <a:ext cx="10894033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71575 w 8941406"/>
                  <a:gd name="connsiteY0" fmla="*/ 470535 h 6861960"/>
                  <a:gd name="connsiteX1" fmla="*/ 6068666 w 8941406"/>
                  <a:gd name="connsiteY1" fmla="*/ 0 h 6861960"/>
                  <a:gd name="connsiteX2" fmla="*/ 8941406 w 8941406"/>
                  <a:gd name="connsiteY2" fmla="*/ 6861960 h 6861960"/>
                  <a:gd name="connsiteX3" fmla="*/ 0 w 8941406"/>
                  <a:gd name="connsiteY3" fmla="*/ 6861960 h 6861960"/>
                  <a:gd name="connsiteX4" fmla="*/ 1171575 w 8941406"/>
                  <a:gd name="connsiteY4" fmla="*/ 470535 h 6861960"/>
                  <a:gd name="connsiteX0" fmla="*/ 0 w 10874981"/>
                  <a:gd name="connsiteY0" fmla="*/ 3810 h 6861960"/>
                  <a:gd name="connsiteX1" fmla="*/ 8002241 w 10874981"/>
                  <a:gd name="connsiteY1" fmla="*/ 0 h 6861960"/>
                  <a:gd name="connsiteX2" fmla="*/ 10874981 w 10874981"/>
                  <a:gd name="connsiteY2" fmla="*/ 6861960 h 6861960"/>
                  <a:gd name="connsiteX3" fmla="*/ 1933575 w 10874981"/>
                  <a:gd name="connsiteY3" fmla="*/ 6861960 h 6861960"/>
                  <a:gd name="connsiteX4" fmla="*/ 0 w 10874981"/>
                  <a:gd name="connsiteY4" fmla="*/ 3810 h 6861960"/>
                  <a:gd name="connsiteX0" fmla="*/ 9525 w 10884506"/>
                  <a:gd name="connsiteY0" fmla="*/ 3810 h 6871485"/>
                  <a:gd name="connsiteX1" fmla="*/ 8011766 w 10884506"/>
                  <a:gd name="connsiteY1" fmla="*/ 0 h 6871485"/>
                  <a:gd name="connsiteX2" fmla="*/ 10884506 w 10884506"/>
                  <a:gd name="connsiteY2" fmla="*/ 6861960 h 6871485"/>
                  <a:gd name="connsiteX3" fmla="*/ 0 w 10884506"/>
                  <a:gd name="connsiteY3" fmla="*/ 6871485 h 6871485"/>
                  <a:gd name="connsiteX4" fmla="*/ 9525 w 10884506"/>
                  <a:gd name="connsiteY4" fmla="*/ 3810 h 6871485"/>
                  <a:gd name="connsiteX0" fmla="*/ 0 w 10884506"/>
                  <a:gd name="connsiteY0" fmla="*/ 0 h 6877200"/>
                  <a:gd name="connsiteX1" fmla="*/ 8011766 w 10884506"/>
                  <a:gd name="connsiteY1" fmla="*/ 5715 h 6877200"/>
                  <a:gd name="connsiteX2" fmla="*/ 10884506 w 10884506"/>
                  <a:gd name="connsiteY2" fmla="*/ 6867675 h 6877200"/>
                  <a:gd name="connsiteX3" fmla="*/ 0 w 10884506"/>
                  <a:gd name="connsiteY3" fmla="*/ 6877200 h 6877200"/>
                  <a:gd name="connsiteX4" fmla="*/ 0 w 10884506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4506" h="6877200" fill="norm" stroke="1" extrusionOk="0">
                    <a:moveTo>
                      <a:pt x="0" y="0"/>
                    </a:moveTo>
                    <a:lnTo>
                      <a:pt x="8011766" y="5715"/>
                    </a:lnTo>
                    <a:lnTo>
                      <a:pt x="10884506" y="6867675"/>
                    </a:lnTo>
                    <a:lnTo>
                      <a:pt x="0" y="6877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45" name="Google Shape;76;p14"/>
            <p:cNvSpPr txBox="1"/>
            <p:nvPr userDrawn="1"/>
          </p:nvSpPr>
          <p:spPr bwMode="auto">
            <a:xfrm>
              <a:off x="-1730700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46" name="Group 45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47" name="Picture 46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48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240690" y="867098"/>
            <a:ext cx="7674587" cy="45393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>
                <a:latin typeface="Arial"/>
                <a:cs typeface="Arial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52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0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18"/>
          </p:nvPr>
        </p:nvSpPr>
        <p:spPr bwMode="auto">
          <a:xfrm>
            <a:off x="240690" y="5553075"/>
            <a:ext cx="9522435" cy="558800"/>
          </a:xfrm>
        </p:spPr>
        <p:txBody>
          <a:bodyPr lIns="90000" tIns="90000" rIns="90000" bIns="9000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4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14" name="Picture 13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 userDrawn="1"/>
        </p:nvGrpSpPr>
        <p:grpSpPr bwMode="auto">
          <a:xfrm>
            <a:off x="-26291" y="-9673"/>
            <a:ext cx="11170256" cy="6877200"/>
            <a:chOff x="-1969391" y="-9673"/>
            <a:chExt cx="11170256" cy="6877200"/>
          </a:xfrm>
        </p:grpSpPr>
        <p:grpSp>
          <p:nvGrpSpPr>
            <p:cNvPr id="40" name="Group 39"/>
            <p:cNvGrpSpPr/>
            <p:nvPr userDrawn="1"/>
          </p:nvGrpSpPr>
          <p:grpSpPr bwMode="auto">
            <a:xfrm>
              <a:off x="-1969391" y="-9673"/>
              <a:ext cx="11170256" cy="6877200"/>
              <a:chOff x="-1969391" y="-9673"/>
              <a:chExt cx="11170256" cy="6877200"/>
            </a:xfrm>
          </p:grpSpPr>
          <p:sp>
            <p:nvSpPr>
              <p:cNvPr id="45" name="Rectangle 14"/>
              <p:cNvSpPr/>
              <p:nvPr userDrawn="1"/>
            </p:nvSpPr>
            <p:spPr bwMode="auto">
              <a:xfrm>
                <a:off x="-1969391" y="-3959"/>
                <a:ext cx="11170256" cy="686196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2228850 w 11170256"/>
                  <a:gd name="connsiteY3" fmla="*/ 6861960 h 6861960"/>
                  <a:gd name="connsiteX4" fmla="*/ 0 w 11170256"/>
                  <a:gd name="connsiteY4" fmla="*/ 3810 h 6861960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19050 w 11170256"/>
                  <a:gd name="connsiteY3" fmla="*/ 6861960 h 6861960"/>
                  <a:gd name="connsiteX4" fmla="*/ 0 w 11170256"/>
                  <a:gd name="connsiteY4" fmla="*/ 3810 h 686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0256" h="6861960" fill="norm" stroke="1" extrusionOk="0">
                    <a:moveTo>
                      <a:pt x="0" y="3810"/>
                    </a:moveTo>
                    <a:lnTo>
                      <a:pt x="8297516" y="0"/>
                    </a:lnTo>
                    <a:lnTo>
                      <a:pt x="11170256" y="6861960"/>
                    </a:lnTo>
                    <a:lnTo>
                      <a:pt x="19050" y="6861960"/>
                    </a:lnTo>
                    <a:lnTo>
                      <a:pt x="0" y="381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46" name="Rectangle 14"/>
              <p:cNvSpPr/>
              <p:nvPr userDrawn="1"/>
            </p:nvSpPr>
            <p:spPr bwMode="auto">
              <a:xfrm>
                <a:off x="-1969391" y="-9673"/>
                <a:ext cx="10894033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71575 w 8941406"/>
                  <a:gd name="connsiteY0" fmla="*/ 470535 h 6861960"/>
                  <a:gd name="connsiteX1" fmla="*/ 6068666 w 8941406"/>
                  <a:gd name="connsiteY1" fmla="*/ 0 h 6861960"/>
                  <a:gd name="connsiteX2" fmla="*/ 8941406 w 8941406"/>
                  <a:gd name="connsiteY2" fmla="*/ 6861960 h 6861960"/>
                  <a:gd name="connsiteX3" fmla="*/ 0 w 8941406"/>
                  <a:gd name="connsiteY3" fmla="*/ 6861960 h 6861960"/>
                  <a:gd name="connsiteX4" fmla="*/ 1171575 w 8941406"/>
                  <a:gd name="connsiteY4" fmla="*/ 470535 h 6861960"/>
                  <a:gd name="connsiteX0" fmla="*/ 0 w 10874981"/>
                  <a:gd name="connsiteY0" fmla="*/ 3810 h 6861960"/>
                  <a:gd name="connsiteX1" fmla="*/ 8002241 w 10874981"/>
                  <a:gd name="connsiteY1" fmla="*/ 0 h 6861960"/>
                  <a:gd name="connsiteX2" fmla="*/ 10874981 w 10874981"/>
                  <a:gd name="connsiteY2" fmla="*/ 6861960 h 6861960"/>
                  <a:gd name="connsiteX3" fmla="*/ 1933575 w 10874981"/>
                  <a:gd name="connsiteY3" fmla="*/ 6861960 h 6861960"/>
                  <a:gd name="connsiteX4" fmla="*/ 0 w 10874981"/>
                  <a:gd name="connsiteY4" fmla="*/ 3810 h 6861960"/>
                  <a:gd name="connsiteX0" fmla="*/ 9525 w 10884506"/>
                  <a:gd name="connsiteY0" fmla="*/ 3810 h 6871485"/>
                  <a:gd name="connsiteX1" fmla="*/ 8011766 w 10884506"/>
                  <a:gd name="connsiteY1" fmla="*/ 0 h 6871485"/>
                  <a:gd name="connsiteX2" fmla="*/ 10884506 w 10884506"/>
                  <a:gd name="connsiteY2" fmla="*/ 6861960 h 6871485"/>
                  <a:gd name="connsiteX3" fmla="*/ 0 w 10884506"/>
                  <a:gd name="connsiteY3" fmla="*/ 6871485 h 6871485"/>
                  <a:gd name="connsiteX4" fmla="*/ 9525 w 10884506"/>
                  <a:gd name="connsiteY4" fmla="*/ 3810 h 6871485"/>
                  <a:gd name="connsiteX0" fmla="*/ 0 w 10884506"/>
                  <a:gd name="connsiteY0" fmla="*/ 0 h 6877200"/>
                  <a:gd name="connsiteX1" fmla="*/ 8011766 w 10884506"/>
                  <a:gd name="connsiteY1" fmla="*/ 5715 h 6877200"/>
                  <a:gd name="connsiteX2" fmla="*/ 10884506 w 10884506"/>
                  <a:gd name="connsiteY2" fmla="*/ 6867675 h 6877200"/>
                  <a:gd name="connsiteX3" fmla="*/ 0 w 10884506"/>
                  <a:gd name="connsiteY3" fmla="*/ 6877200 h 6877200"/>
                  <a:gd name="connsiteX4" fmla="*/ 0 w 10884506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4506" h="6877200" fill="norm" stroke="1" extrusionOk="0">
                    <a:moveTo>
                      <a:pt x="0" y="0"/>
                    </a:moveTo>
                    <a:lnTo>
                      <a:pt x="8011766" y="5715"/>
                    </a:lnTo>
                    <a:lnTo>
                      <a:pt x="10884506" y="6867675"/>
                    </a:lnTo>
                    <a:lnTo>
                      <a:pt x="0" y="6877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41" name="Google Shape;76;p14"/>
            <p:cNvSpPr txBox="1"/>
            <p:nvPr userDrawn="1"/>
          </p:nvSpPr>
          <p:spPr bwMode="auto">
            <a:xfrm>
              <a:off x="-1730700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42" name="Group 41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43" name="Picture 42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44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5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0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47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12" name="Picture 11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C64725D-11F4-45B8-A0F4-F01981A052FC}" type="datetime1">
              <a:rPr lang="en-GB"/>
              <a:t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@gisplanner  @NERCdsh  #NERCdsh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B6FF79C-3CE2-485A-A866-ED56E78A4575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3"/>
            <a:ext cx="91440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49" y="1709737"/>
            <a:ext cx="10515600" cy="2852736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49" y="4589462"/>
            <a:ext cx="10515600" cy="15001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Title Text</a:t>
            </a:r>
            <a:endParaRPr/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 bwMode="auto">
          <a:xfrm>
            <a:off x="838197" y="1825624"/>
            <a:ext cx="5181600" cy="43513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Body Level One</a:t>
            </a:r>
            <a:endParaRPr/>
          </a:p>
          <a:p>
            <a:pPr lvl="1">
              <a:defRPr/>
            </a:pPr>
            <a:r>
              <a:rPr/>
              <a:t>Body Level Two</a:t>
            </a:r>
            <a:endParaRPr/>
          </a:p>
          <a:p>
            <a:pPr lvl="2">
              <a:defRPr/>
            </a:pPr>
            <a:r>
              <a:rPr/>
              <a:t>Body Level Three</a:t>
            </a:r>
            <a:endParaRPr/>
          </a:p>
          <a:p>
            <a:pPr lvl="3">
              <a:defRPr/>
            </a:pPr>
            <a:r>
              <a:rPr/>
              <a:t>Body Level Four</a:t>
            </a:r>
            <a:endParaRPr/>
          </a:p>
          <a:p>
            <a:pPr lvl="4">
              <a:defRPr/>
            </a:pPr>
            <a:r>
              <a:rPr/>
              <a:t>Body Level Five</a:t>
            </a: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4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7" y="1681162"/>
            <a:ext cx="5157785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7" y="2505074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4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7" y="987424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GB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4"/>
            <a:ext cx="2628900" cy="5811837"/>
          </a:xfrm>
        </p:spPr>
        <p:txBody>
          <a:bodyPr vert="eaVert"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4"/>
            <a:ext cx="7734299" cy="5811837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 bwMode="auto">
          <a:xfrm>
            <a:off x="839787" y="365124"/>
            <a:ext cx="10515601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Title Text</a:t>
            </a:r>
            <a:endParaRPr/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839787" y="1681161"/>
            <a:ext cx="5157785" cy="823912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pPr>
              <a:defRPr/>
            </a:pPr>
            <a:r>
              <a:rPr/>
              <a:t>Body Level One</a:t>
            </a:r>
            <a:endParaRPr/>
          </a:p>
          <a:p>
            <a:pPr lvl="1">
              <a:defRPr/>
            </a:pPr>
            <a:r>
              <a:rPr/>
              <a:t>Body Level Two</a:t>
            </a:r>
            <a:endParaRPr/>
          </a:p>
          <a:p>
            <a:pPr lvl="2">
              <a:defRPr/>
            </a:pPr>
            <a:r>
              <a:rPr/>
              <a:t>Body Level Three</a:t>
            </a:r>
            <a:endParaRPr/>
          </a:p>
          <a:p>
            <a:pPr lvl="3">
              <a:defRPr/>
            </a:pPr>
            <a:r>
              <a:rPr/>
              <a:t>Body Level Four</a:t>
            </a:r>
            <a:endParaRPr/>
          </a:p>
          <a:p>
            <a:pPr lvl="4">
              <a:defRPr/>
            </a:pPr>
            <a:r>
              <a:rPr/>
              <a:t>Body Level Five</a:t>
            </a:r>
            <a:endParaRPr/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 bwMode="auto">
          <a:xfrm>
            <a:off x="6172200" y="1681161"/>
            <a:ext cx="5183188" cy="823912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/>
              <a:t>Title Text</a:t>
            </a:r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/>
              <a:t>Title Text</a:t>
            </a:r>
            <a:endParaRPr/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 bwMode="auto">
          <a:xfrm>
            <a:off x="5183187" y="987424"/>
            <a:ext cx="6172201" cy="487362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>
              <a:defRPr/>
            </a:pPr>
            <a:r>
              <a:rPr/>
              <a:t>Body Level One</a:t>
            </a:r>
            <a:endParaRPr/>
          </a:p>
          <a:p>
            <a:pPr lvl="1">
              <a:defRPr/>
            </a:pPr>
            <a:r>
              <a:rPr/>
              <a:t>Body Level Two</a:t>
            </a:r>
            <a:endParaRPr/>
          </a:p>
          <a:p>
            <a:pPr lvl="2">
              <a:defRPr/>
            </a:pPr>
            <a:r>
              <a:rPr/>
              <a:t>Body Level Three</a:t>
            </a:r>
            <a:endParaRPr/>
          </a:p>
          <a:p>
            <a:pPr lvl="3">
              <a:defRPr/>
            </a:pPr>
            <a:r>
              <a:rPr/>
              <a:t>Body Level Four</a:t>
            </a:r>
            <a:endParaRPr/>
          </a:p>
          <a:p>
            <a:pPr lvl="4">
              <a:defRPr/>
            </a:pPr>
            <a:r>
              <a:rPr/>
              <a:t>Body Level Five</a:t>
            </a:r>
            <a:endParaRPr/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 bwMode="auto">
          <a:xfrm>
            <a:off x="839787" y="2057400"/>
            <a:ext cx="3932236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/>
              <a:t>Title Text</a:t>
            </a:r>
            <a:endParaRPr/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 bwMode="auto">
          <a:xfrm>
            <a:off x="5183187" y="987424"/>
            <a:ext cx="6172201" cy="48736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 bwMode="auto">
          <a:xfrm>
            <a:off x="839787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>
              <a:defRPr/>
            </a:pPr>
            <a:r>
              <a:rPr/>
              <a:t>Body Level One</a:t>
            </a:r>
            <a:endParaRPr/>
          </a:p>
          <a:p>
            <a:pPr lvl="1">
              <a:defRPr/>
            </a:pPr>
            <a:r>
              <a:rPr/>
              <a:t>Body Level Two</a:t>
            </a:r>
            <a:endParaRPr/>
          </a:p>
          <a:p>
            <a:pPr lvl="2">
              <a:defRPr/>
            </a:pPr>
            <a:r>
              <a:rPr/>
              <a:t>Body Level Three</a:t>
            </a:r>
            <a:endParaRPr/>
          </a:p>
          <a:p>
            <a:pPr lvl="3">
              <a:defRPr/>
            </a:pPr>
            <a:r>
              <a:rPr/>
              <a:t>Body Level Four</a:t>
            </a:r>
            <a:endParaRPr/>
          </a:p>
          <a:p>
            <a:pPr lvl="4">
              <a:defRPr/>
            </a:pPr>
            <a:r>
              <a:rPr/>
              <a:t>Body Level Five</a:t>
            </a:r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/Relationships>
</file>

<file path=ppt/slideMasters/_rels/slideMaster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 bwMode="auto">
          <a:xfrm>
            <a:off x="838197" y="365124"/>
            <a:ext cx="10515601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pPr>
              <a:defRPr/>
            </a:pPr>
            <a:r>
              <a:rPr/>
              <a:t>Title Text</a:t>
            </a:r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 bwMode="auto">
          <a:xfrm>
            <a:off x="838197" y="1825624"/>
            <a:ext cx="10515601" cy="435133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pPr>
              <a:defRPr/>
            </a:pPr>
            <a:r>
              <a:rPr/>
              <a:t>Body Level One</a:t>
            </a:r>
            <a:endParaRPr/>
          </a:p>
          <a:p>
            <a:pPr lvl="1">
              <a:defRPr/>
            </a:pPr>
            <a:r>
              <a:rPr/>
              <a:t>Body Level Two</a:t>
            </a:r>
            <a:endParaRPr/>
          </a:p>
          <a:p>
            <a:pPr lvl="2">
              <a:defRPr/>
            </a:pPr>
            <a:r>
              <a:rPr/>
              <a:t>Body Level Three</a:t>
            </a:r>
            <a:endParaRPr/>
          </a:p>
          <a:p>
            <a:pPr lvl="3">
              <a:defRPr/>
            </a:pPr>
            <a:r>
              <a:rPr/>
              <a:t>Body Level Four</a:t>
            </a:r>
            <a:endParaRPr/>
          </a:p>
          <a:p>
            <a:pPr lvl="4">
              <a:defRPr/>
            </a:pPr>
            <a:r>
              <a:rPr/>
              <a:t>Body Level Five</a:t>
            </a:r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080143" y="6406783"/>
            <a:ext cx="273657" cy="26425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1pPr>
      <a:lvl2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3pPr>
      <a:lvl4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5pPr>
      <a:lvl6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6pPr>
      <a:lvl7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7pPr>
      <a:lvl8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8pPr>
      <a:lvl9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9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1pPr>
      <a:lvl2pPr marL="723900" marR="0" indent="-2667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2pPr>
      <a:lvl3pPr marL="1234439" marR="0" indent="-320039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3pPr>
      <a:lvl4pPr marL="1727199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4pPr>
      <a:lvl5pPr marL="2184400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5pPr>
      <a:lvl6pPr marL="2641600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6pPr>
      <a:lvl7pPr marL="3098800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7pPr>
      <a:lvl8pPr marL="3556000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8pPr>
      <a:lvl9pPr marL="4013200" marR="0" indent="-355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defRPr sz="2800" b="0" i="0" u="none" strike="noStrike" cap="none" spc="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E20E41-0A31-43B2-B5B8-73B5F96A1C0D}" type="datetimeFigureOut">
              <a:rPr lang="en-GB"/>
              <a:t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DBDC1C-9824-4E89-84CE-797B19884E51}" type="slidenum">
              <a:rPr lang="en-GB"/>
              <a:t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3E863E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623601"/>
            <a:ext cx="8353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3162302"/>
            <a:ext cx="8353425" cy="3010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endParaRPr lang="en-GB"/>
          </a:p>
          <a:p>
            <a:pPr lvl="1">
              <a:defRPr/>
            </a:pPr>
            <a:endParaRPr lang="en-GB"/>
          </a:p>
          <a:p>
            <a:pPr lvl="2">
              <a:defRPr/>
            </a:pPr>
            <a:endParaRPr lang="en-GB"/>
          </a:p>
          <a:p>
            <a:pPr lvl="3">
              <a:defRPr/>
            </a:pPr>
            <a:endParaRPr lang="en-GB"/>
          </a:p>
          <a:p>
            <a:pPr lvl="4">
              <a:defRPr/>
            </a:pPr>
            <a:endParaRPr lang="en-GB"/>
          </a:p>
          <a:p>
            <a:pPr lvl="5">
              <a:defRPr/>
            </a:pPr>
            <a:endParaRPr lang="en-GB"/>
          </a:p>
        </p:txBody>
      </p:sp>
      <p:sp>
        <p:nvSpPr>
          <p:cNvPr id="7" name="Google Shape;76;p14"/>
          <p:cNvSpPr txBox="1"/>
          <p:nvPr userDrawn="1"/>
        </p:nvSpPr>
        <p:spPr bwMode="auto">
          <a:xfrm rot="16199998">
            <a:off x="10569296" y="4791855"/>
            <a:ext cx="2743877" cy="38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l">
              <a:defRPr/>
            </a:pPr>
            <a:r>
              <a:rPr lang="en-GB" sz="140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</a:rPr>
              <a:t>DIGITAL SOLUTIONS HUB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/>
        </p:blipFill>
        <p:spPr bwMode="auto">
          <a:xfrm>
            <a:off x="8810625" y="197570"/>
            <a:ext cx="1839826" cy="467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/>
          <a:stretch/>
        </p:blipFill>
        <p:spPr bwMode="auto">
          <a:xfrm>
            <a:off x="10836348" y="196556"/>
            <a:ext cx="1104886" cy="46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377">
        <a:lnSpc>
          <a:spcPct val="90000"/>
        </a:lnSpc>
        <a:spcBef>
          <a:spcPts val="0"/>
        </a:spcBef>
        <a:buNone/>
        <a:defRPr sz="3200" b="1" cap="all">
          <a:solidFill>
            <a:schemeClr val="accent1"/>
          </a:solidFill>
          <a:latin typeface="Roboto"/>
          <a:ea typeface="Roboto"/>
          <a:cs typeface="+mj-cs"/>
        </a:defRPr>
      </a:lvl1pPr>
    </p:titleStyle>
    <p:bodyStyle>
      <a:lvl1pPr marL="228594" indent="-228594" algn="l" defTabSz="914377">
        <a:lnSpc>
          <a:spcPct val="90000"/>
        </a:lnSpc>
        <a:spcBef>
          <a:spcPts val="1000"/>
        </a:spcBef>
        <a:buFont typeface="Montserrat"/>
        <a:buChar char="▶"/>
        <a:defRPr sz="2800">
          <a:solidFill>
            <a:srgbClr val="262626"/>
          </a:solidFill>
          <a:latin typeface="Montserrat"/>
          <a:ea typeface="+mn-ea"/>
          <a:cs typeface="+mn-cs"/>
        </a:defRPr>
      </a:lvl1pPr>
      <a:lvl2pPr marL="685783" indent="-228594" algn="l" defTabSz="914377">
        <a:lnSpc>
          <a:spcPct val="90000"/>
        </a:lnSpc>
        <a:spcBef>
          <a:spcPts val="500"/>
        </a:spcBef>
        <a:buFont typeface="Montserrat"/>
        <a:buChar char="▷"/>
        <a:defRPr sz="2400">
          <a:solidFill>
            <a:srgbClr val="262626"/>
          </a:solidFill>
          <a:latin typeface="Montserrat"/>
          <a:ea typeface="+mn-ea"/>
          <a:cs typeface="+mn-cs"/>
        </a:defRPr>
      </a:lvl2pPr>
      <a:lvl3pPr marL="1142971" indent="-228594" algn="l" defTabSz="914377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rgbClr val="262626"/>
          </a:solidFill>
          <a:latin typeface="Montserrat"/>
          <a:ea typeface="+mn-ea"/>
          <a:cs typeface="+mn-cs"/>
        </a:defRPr>
      </a:lvl3pPr>
      <a:lvl4pPr marL="1600160" indent="-228594" algn="l" defTabSz="914377">
        <a:lnSpc>
          <a:spcPct val="90000"/>
        </a:lnSpc>
        <a:spcBef>
          <a:spcPts val="500"/>
        </a:spcBef>
        <a:buSzPct val="75000"/>
        <a:buFont typeface="Courier New"/>
        <a:buChar char="o"/>
        <a:defRPr sz="1800">
          <a:solidFill>
            <a:srgbClr val="262626"/>
          </a:solidFill>
          <a:latin typeface="Montserrat"/>
          <a:ea typeface="+mn-ea"/>
          <a:cs typeface="+mn-cs"/>
        </a:defRPr>
      </a:lvl4pPr>
      <a:lvl5pPr marL="2057349" indent="-228594" algn="l" defTabSz="914377">
        <a:lnSpc>
          <a:spcPct val="90000"/>
        </a:lnSpc>
        <a:spcBef>
          <a:spcPts val="500"/>
        </a:spcBef>
        <a:buFont typeface="Wingdings"/>
        <a:buChar char="§"/>
        <a:defRPr sz="1800">
          <a:solidFill>
            <a:srgbClr val="262626"/>
          </a:solidFill>
          <a:latin typeface="Montserrat"/>
          <a:ea typeface="+mn-ea"/>
          <a:cs typeface="+mn-cs"/>
        </a:defRPr>
      </a:lvl5pPr>
      <a:lvl6pPr marL="2514536" indent="-228594" algn="l" defTabSz="914377">
        <a:lnSpc>
          <a:spcPct val="90000"/>
        </a:lnSpc>
        <a:spcBef>
          <a:spcPts val="500"/>
        </a:spcBef>
        <a:buSzPct val="90000"/>
        <a:buFont typeface="Wingdings"/>
        <a:buChar char="o"/>
        <a:defRPr sz="1800">
          <a:solidFill>
            <a:srgbClr val="262626"/>
          </a:solidFill>
          <a:latin typeface="Montserrat"/>
          <a:ea typeface="+mn-ea"/>
          <a:cs typeface="+mn-cs"/>
        </a:defRPr>
      </a:lvl6pPr>
      <a:lvl7pPr marL="2971726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4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en-GB"/>
              <a:t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49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en-GB"/>
              <a:t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dt="0" ftr="0" hdr="0" sldNum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6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6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6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50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6.jpg"/><Relationship Id="rId4" Type="http://schemas.openxmlformats.org/officeDocument/2006/relationships/image" Target="../media/image58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9.jpg"/><Relationship Id="rId4" Type="http://schemas.openxmlformats.org/officeDocument/2006/relationships/image" Target="../media/image6.jpg"/><Relationship Id="rId5" Type="http://schemas.openxmlformats.org/officeDocument/2006/relationships/image" Target="../media/image60.jpg"/><Relationship Id="rId6" Type="http://schemas.openxmlformats.org/officeDocument/2006/relationships/image" Target="../media/image61.jpg"/><Relationship Id="rId7" Type="http://schemas.openxmlformats.org/officeDocument/2006/relationships/image" Target="../media/image62.jpg"/><Relationship Id="rId8" Type="http://schemas.openxmlformats.org/officeDocument/2006/relationships/image" Target="../media/image63.jpg"/><Relationship Id="rId9" Type="http://schemas.openxmlformats.org/officeDocument/2006/relationships/image" Target="../media/image64.jpg"/><Relationship Id="rId10" Type="http://schemas.openxmlformats.org/officeDocument/2006/relationships/image" Target="../media/image65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61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60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59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64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2.jpg"/><Relationship Id="rId4" Type="http://schemas.openxmlformats.org/officeDocument/2006/relationships/image" Target="../media/image6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65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3.jpg"/><Relationship Id="rId4" Type="http://schemas.openxmlformats.org/officeDocument/2006/relationships/image" Target="../media/image6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6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66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Relationship Id="rId3" Type="http://schemas.openxmlformats.org/officeDocument/2006/relationships/hyperlink" Target="http://bit.ly/ODM-CCC" TargetMode="Externa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69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70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71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72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73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74.pn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75.pn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76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77.pn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78.pn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79.png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80.pn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81.pn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.png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0.png"/><Relationship Id="rId8" Type="http://schemas.openxmlformats.org/officeDocument/2006/relationships/image" Target="../media/image4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jpg"/><Relationship Id="rId11" Type="http://schemas.openxmlformats.org/officeDocument/2006/relationships/image" Target="../media/image26.jp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jp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20" Type="http://schemas.openxmlformats.org/officeDocument/2006/relationships/image" Target="../media/image35.jpg"/><Relationship Id="rId21" Type="http://schemas.openxmlformats.org/officeDocument/2006/relationships/image" Target="../media/image36.jp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jp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27" Type="http://schemas.openxmlformats.org/officeDocument/2006/relationships/image" Target="../media/image42.png"/><Relationship Id="rId28" Type="http://schemas.openxmlformats.org/officeDocument/2006/relationships/image" Target="../media/image43.jpg"/><Relationship Id="rId29" Type="http://schemas.openxmlformats.org/officeDocument/2006/relationships/image" Target="../media/image44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hyperlink" Target="http://www.climatejust.org.uk/" TargetMode="External"/><Relationship Id="rId3" Type="http://schemas.openxmlformats.org/officeDocument/2006/relationships/hyperlink" Target="https://www.urbanobservatory.manchester.ac.uk/" TargetMode="External"/><Relationship Id="rId4" Type="http://schemas.openxmlformats.org/officeDocument/2006/relationships/hyperlink" Target="https://britainbreathing.org/" TargetMode="External"/><Relationship Id="rId5" Type="http://schemas.openxmlformats.org/officeDocument/2006/relationships/hyperlink" Target="http://www.cloudywithachanceofpain.com/" TargetMode="External"/><Relationship Id="rId6" Type="http://schemas.openxmlformats.org/officeDocument/2006/relationships/image" Target="../media/image45.jpg"/><Relationship Id="rId7" Type="http://schemas.openxmlformats.org/officeDocument/2006/relationships/image" Target="../media/image46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hyperlink" Target="mailto:digital-solutions@manchester.ac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" name="Carousel_Images-04.jpg" descr="Carousel_Images-0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451066" y="-1"/>
            <a:ext cx="17829485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1.jpeg" descr="image1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91689" y="6230520"/>
            <a:ext cx="1715411" cy="484603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Rectangle"/>
          <p:cNvSpPr/>
          <p:nvPr/>
        </p:nvSpPr>
        <p:spPr bwMode="auto">
          <a:xfrm>
            <a:off x="3492500" y="882723"/>
            <a:ext cx="5194299" cy="2596048"/>
          </a:xfrm>
          <a:prstGeom prst="rect">
            <a:avLst/>
          </a:prstGeom>
          <a:solidFill>
            <a:srgbClr val="FFFFFF">
              <a:alpha val="66477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/>
            </a:pPr>
            <a:endParaRPr/>
          </a:p>
        </p:txBody>
      </p:sp>
      <p:pic>
        <p:nvPicPr>
          <p:cNvPr id="115" name="logo1.png" descr="logo1.png"/>
          <p:cNvPicPr>
            <a:picLocks noChangeAspect="1"/>
          </p:cNvPicPr>
          <p:nvPr/>
        </p:nvPicPr>
        <p:blipFill>
          <a:blip r:embed="rId4"/>
          <a:srcRect l="17592" t="35041" r="17592" b="35010"/>
          <a:stretch/>
        </p:blipFill>
        <p:spPr bwMode="auto">
          <a:xfrm>
            <a:off x="3867149" y="1212147"/>
            <a:ext cx="4445001" cy="2053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fill="norm" stroke="1" extrusionOk="0">
                <a:moveTo>
                  <a:pt x="11186" y="2"/>
                </a:moveTo>
                <a:cubicBezTo>
                  <a:pt x="11097" y="-2"/>
                  <a:pt x="11009" y="2"/>
                  <a:pt x="10922" y="6"/>
                </a:cubicBezTo>
                <a:cubicBezTo>
                  <a:pt x="9876" y="62"/>
                  <a:pt x="8981" y="728"/>
                  <a:pt x="8385" y="1933"/>
                </a:cubicBezTo>
                <a:cubicBezTo>
                  <a:pt x="8090" y="2530"/>
                  <a:pt x="7776" y="3712"/>
                  <a:pt x="7776" y="4220"/>
                </a:cubicBezTo>
                <a:cubicBezTo>
                  <a:pt x="7776" y="4362"/>
                  <a:pt x="7737" y="4546"/>
                  <a:pt x="7689" y="4633"/>
                </a:cubicBezTo>
                <a:cubicBezTo>
                  <a:pt x="7618" y="4760"/>
                  <a:pt x="7559" y="4653"/>
                  <a:pt x="7375" y="4053"/>
                </a:cubicBezTo>
                <a:cubicBezTo>
                  <a:pt x="7045" y="2978"/>
                  <a:pt x="6540" y="2042"/>
                  <a:pt x="5965" y="1445"/>
                </a:cubicBezTo>
                <a:cubicBezTo>
                  <a:pt x="5030" y="475"/>
                  <a:pt x="4994" y="465"/>
                  <a:pt x="2361" y="407"/>
                </a:cubicBezTo>
                <a:lnTo>
                  <a:pt x="0" y="352"/>
                </a:lnTo>
                <a:lnTo>
                  <a:pt x="0" y="8708"/>
                </a:lnTo>
                <a:lnTo>
                  <a:pt x="0" y="17060"/>
                </a:lnTo>
                <a:lnTo>
                  <a:pt x="2002" y="17060"/>
                </a:lnTo>
                <a:cubicBezTo>
                  <a:pt x="4154" y="17060"/>
                  <a:pt x="4711" y="16958"/>
                  <a:pt x="5431" y="16438"/>
                </a:cubicBezTo>
                <a:cubicBezTo>
                  <a:pt x="6961" y="15334"/>
                  <a:pt x="7961" y="12457"/>
                  <a:pt x="7961" y="9163"/>
                </a:cubicBezTo>
                <a:cubicBezTo>
                  <a:pt x="7961" y="8684"/>
                  <a:pt x="7976" y="8258"/>
                  <a:pt x="7996" y="8216"/>
                </a:cubicBezTo>
                <a:cubicBezTo>
                  <a:pt x="8015" y="8174"/>
                  <a:pt x="8207" y="8428"/>
                  <a:pt x="8422" y="8779"/>
                </a:cubicBezTo>
                <a:cubicBezTo>
                  <a:pt x="8862" y="9499"/>
                  <a:pt x="9283" y="9837"/>
                  <a:pt x="10671" y="10586"/>
                </a:cubicBezTo>
                <a:cubicBezTo>
                  <a:pt x="11160" y="10849"/>
                  <a:pt x="11620" y="11129"/>
                  <a:pt x="11691" y="11207"/>
                </a:cubicBezTo>
                <a:cubicBezTo>
                  <a:pt x="11944" y="11488"/>
                  <a:pt x="12096" y="11895"/>
                  <a:pt x="12096" y="12283"/>
                </a:cubicBezTo>
                <a:cubicBezTo>
                  <a:pt x="12096" y="13300"/>
                  <a:pt x="11731" y="13714"/>
                  <a:pt x="10827" y="13718"/>
                </a:cubicBezTo>
                <a:cubicBezTo>
                  <a:pt x="10076" y="13722"/>
                  <a:pt x="9435" y="13397"/>
                  <a:pt x="8752" y="12667"/>
                </a:cubicBezTo>
                <a:lnTo>
                  <a:pt x="8277" y="12162"/>
                </a:lnTo>
                <a:lnTo>
                  <a:pt x="7934" y="13823"/>
                </a:lnTo>
                <a:cubicBezTo>
                  <a:pt x="7745" y="14736"/>
                  <a:pt x="7606" y="15536"/>
                  <a:pt x="7626" y="15604"/>
                </a:cubicBezTo>
                <a:cubicBezTo>
                  <a:pt x="7737" y="15995"/>
                  <a:pt x="8614" y="16711"/>
                  <a:pt x="9411" y="17060"/>
                </a:cubicBezTo>
                <a:cubicBezTo>
                  <a:pt x="10114" y="17368"/>
                  <a:pt x="11398" y="17397"/>
                  <a:pt x="12003" y="17123"/>
                </a:cubicBezTo>
                <a:cubicBezTo>
                  <a:pt x="12897" y="16717"/>
                  <a:pt x="13705" y="15543"/>
                  <a:pt x="14001" y="14219"/>
                </a:cubicBezTo>
                <a:cubicBezTo>
                  <a:pt x="14079" y="13871"/>
                  <a:pt x="14169" y="13619"/>
                  <a:pt x="14200" y="13660"/>
                </a:cubicBezTo>
                <a:cubicBezTo>
                  <a:pt x="14231" y="13701"/>
                  <a:pt x="14256" y="14482"/>
                  <a:pt x="14256" y="15396"/>
                </a:cubicBezTo>
                <a:lnTo>
                  <a:pt x="14256" y="17060"/>
                </a:lnTo>
                <a:lnTo>
                  <a:pt x="15336" y="17060"/>
                </a:lnTo>
                <a:lnTo>
                  <a:pt x="16414" y="17060"/>
                </a:lnTo>
                <a:lnTo>
                  <a:pt x="16431" y="13819"/>
                </a:lnTo>
                <a:lnTo>
                  <a:pt x="16447" y="10586"/>
                </a:lnTo>
                <a:lnTo>
                  <a:pt x="17928" y="10586"/>
                </a:lnTo>
                <a:lnTo>
                  <a:pt x="19409" y="10586"/>
                </a:lnTo>
                <a:lnTo>
                  <a:pt x="19427" y="13819"/>
                </a:lnTo>
                <a:lnTo>
                  <a:pt x="19442" y="17060"/>
                </a:lnTo>
                <a:lnTo>
                  <a:pt x="20522" y="17060"/>
                </a:lnTo>
                <a:lnTo>
                  <a:pt x="21600" y="17060"/>
                </a:lnTo>
                <a:lnTo>
                  <a:pt x="21600" y="8712"/>
                </a:lnTo>
                <a:lnTo>
                  <a:pt x="21600" y="373"/>
                </a:lnTo>
                <a:lnTo>
                  <a:pt x="20522" y="373"/>
                </a:lnTo>
                <a:lnTo>
                  <a:pt x="19442" y="373"/>
                </a:lnTo>
                <a:lnTo>
                  <a:pt x="19427" y="3473"/>
                </a:lnTo>
                <a:lnTo>
                  <a:pt x="19409" y="6577"/>
                </a:lnTo>
                <a:lnTo>
                  <a:pt x="17928" y="6577"/>
                </a:lnTo>
                <a:lnTo>
                  <a:pt x="16447" y="6577"/>
                </a:lnTo>
                <a:lnTo>
                  <a:pt x="16430" y="3473"/>
                </a:lnTo>
                <a:lnTo>
                  <a:pt x="16414" y="373"/>
                </a:lnTo>
                <a:lnTo>
                  <a:pt x="15336" y="373"/>
                </a:lnTo>
                <a:lnTo>
                  <a:pt x="14256" y="373"/>
                </a:lnTo>
                <a:lnTo>
                  <a:pt x="14256" y="5300"/>
                </a:lnTo>
                <a:cubicBezTo>
                  <a:pt x="14256" y="8241"/>
                  <a:pt x="14233" y="10264"/>
                  <a:pt x="14198" y="10310"/>
                </a:cubicBezTo>
                <a:cubicBezTo>
                  <a:pt x="14166" y="10353"/>
                  <a:pt x="14094" y="10182"/>
                  <a:pt x="14038" y="9926"/>
                </a:cubicBezTo>
                <a:cubicBezTo>
                  <a:pt x="13893" y="9263"/>
                  <a:pt x="13446" y="8423"/>
                  <a:pt x="12999" y="7970"/>
                </a:cubicBezTo>
                <a:cubicBezTo>
                  <a:pt x="12787" y="7756"/>
                  <a:pt x="12094" y="7301"/>
                  <a:pt x="11458" y="6960"/>
                </a:cubicBezTo>
                <a:cubicBezTo>
                  <a:pt x="10135" y="6253"/>
                  <a:pt x="9915" y="6020"/>
                  <a:pt x="9886" y="5279"/>
                </a:cubicBezTo>
                <a:cubicBezTo>
                  <a:pt x="9860" y="4621"/>
                  <a:pt x="9951" y="4300"/>
                  <a:pt x="10262" y="3948"/>
                </a:cubicBezTo>
                <a:cubicBezTo>
                  <a:pt x="10478" y="3704"/>
                  <a:pt x="10622" y="3657"/>
                  <a:pt x="11109" y="3661"/>
                </a:cubicBezTo>
                <a:cubicBezTo>
                  <a:pt x="11759" y="3665"/>
                  <a:pt x="12264" y="3905"/>
                  <a:pt x="12883" y="4512"/>
                </a:cubicBezTo>
                <a:cubicBezTo>
                  <a:pt x="13237" y="4859"/>
                  <a:pt x="13278" y="4876"/>
                  <a:pt x="13313" y="4670"/>
                </a:cubicBezTo>
                <a:cubicBezTo>
                  <a:pt x="13334" y="4545"/>
                  <a:pt x="13482" y="3767"/>
                  <a:pt x="13643" y="2939"/>
                </a:cubicBezTo>
                <a:lnTo>
                  <a:pt x="13936" y="1433"/>
                </a:lnTo>
                <a:lnTo>
                  <a:pt x="13745" y="1220"/>
                </a:lnTo>
                <a:cubicBezTo>
                  <a:pt x="13357" y="786"/>
                  <a:pt x="12679" y="369"/>
                  <a:pt x="12011" y="156"/>
                </a:cubicBezTo>
                <a:cubicBezTo>
                  <a:pt x="11729" y="66"/>
                  <a:pt x="11453" y="14"/>
                  <a:pt x="11186" y="2"/>
                </a:cubicBezTo>
                <a:close/>
                <a:moveTo>
                  <a:pt x="3558" y="4136"/>
                </a:moveTo>
                <a:cubicBezTo>
                  <a:pt x="4411" y="4157"/>
                  <a:pt x="4710" y="4416"/>
                  <a:pt x="5161" y="5338"/>
                </a:cubicBezTo>
                <a:cubicBezTo>
                  <a:pt x="5630" y="6298"/>
                  <a:pt x="5766" y="7052"/>
                  <a:pt x="5768" y="8712"/>
                </a:cubicBezTo>
                <a:cubicBezTo>
                  <a:pt x="5770" y="9909"/>
                  <a:pt x="5754" y="10129"/>
                  <a:pt x="5599" y="10811"/>
                </a:cubicBezTo>
                <a:cubicBezTo>
                  <a:pt x="5357" y="11877"/>
                  <a:pt x="4910" y="12711"/>
                  <a:pt x="4401" y="13051"/>
                </a:cubicBezTo>
                <a:cubicBezTo>
                  <a:pt x="3898" y="13387"/>
                  <a:pt x="2347" y="13450"/>
                  <a:pt x="2227" y="13139"/>
                </a:cubicBezTo>
                <a:cubicBezTo>
                  <a:pt x="2178" y="13008"/>
                  <a:pt x="2164" y="11694"/>
                  <a:pt x="2175" y="8566"/>
                </a:cubicBezTo>
                <a:lnTo>
                  <a:pt x="2191" y="4174"/>
                </a:lnTo>
                <a:lnTo>
                  <a:pt x="3157" y="4140"/>
                </a:lnTo>
                <a:cubicBezTo>
                  <a:pt x="3304" y="4135"/>
                  <a:pt x="3436" y="4133"/>
                  <a:pt x="3558" y="4136"/>
                </a:cubicBezTo>
                <a:close/>
                <a:moveTo>
                  <a:pt x="7699" y="4699"/>
                </a:moveTo>
                <a:cubicBezTo>
                  <a:pt x="7716" y="4708"/>
                  <a:pt x="7731" y="4731"/>
                  <a:pt x="7741" y="4766"/>
                </a:cubicBezTo>
                <a:cubicBezTo>
                  <a:pt x="7761" y="4836"/>
                  <a:pt x="7752" y="4927"/>
                  <a:pt x="7720" y="4970"/>
                </a:cubicBezTo>
                <a:cubicBezTo>
                  <a:pt x="7688" y="5013"/>
                  <a:pt x="7645" y="4990"/>
                  <a:pt x="7626" y="4920"/>
                </a:cubicBezTo>
                <a:cubicBezTo>
                  <a:pt x="7606" y="4851"/>
                  <a:pt x="7615" y="4759"/>
                  <a:pt x="7647" y="4716"/>
                </a:cubicBezTo>
                <a:cubicBezTo>
                  <a:pt x="7663" y="4694"/>
                  <a:pt x="7682" y="4691"/>
                  <a:pt x="7699" y="4699"/>
                </a:cubicBezTo>
                <a:close/>
                <a:moveTo>
                  <a:pt x="12960" y="18128"/>
                </a:moveTo>
                <a:cubicBezTo>
                  <a:pt x="12926" y="18128"/>
                  <a:pt x="12898" y="18214"/>
                  <a:pt x="12898" y="18324"/>
                </a:cubicBezTo>
                <a:cubicBezTo>
                  <a:pt x="12898" y="18434"/>
                  <a:pt x="12926" y="18528"/>
                  <a:pt x="12960" y="18528"/>
                </a:cubicBezTo>
                <a:cubicBezTo>
                  <a:pt x="12994" y="18528"/>
                  <a:pt x="13022" y="18434"/>
                  <a:pt x="13022" y="18324"/>
                </a:cubicBezTo>
                <a:cubicBezTo>
                  <a:pt x="13022" y="18214"/>
                  <a:pt x="12994" y="18128"/>
                  <a:pt x="12960" y="18128"/>
                </a:cubicBezTo>
                <a:close/>
                <a:moveTo>
                  <a:pt x="2200" y="18149"/>
                </a:moveTo>
                <a:cubicBezTo>
                  <a:pt x="2177" y="18166"/>
                  <a:pt x="2160" y="18232"/>
                  <a:pt x="2160" y="18324"/>
                </a:cubicBezTo>
                <a:cubicBezTo>
                  <a:pt x="2160" y="18446"/>
                  <a:pt x="2189" y="18530"/>
                  <a:pt x="2226" y="18503"/>
                </a:cubicBezTo>
                <a:cubicBezTo>
                  <a:pt x="2262" y="18477"/>
                  <a:pt x="2293" y="18394"/>
                  <a:pt x="2293" y="18324"/>
                </a:cubicBezTo>
                <a:cubicBezTo>
                  <a:pt x="2293" y="18254"/>
                  <a:pt x="2262" y="18179"/>
                  <a:pt x="2226" y="18153"/>
                </a:cubicBezTo>
                <a:cubicBezTo>
                  <a:pt x="2216" y="18146"/>
                  <a:pt x="2208" y="18143"/>
                  <a:pt x="2200" y="18149"/>
                </a:cubicBezTo>
                <a:close/>
                <a:moveTo>
                  <a:pt x="4144" y="18161"/>
                </a:moveTo>
                <a:cubicBezTo>
                  <a:pt x="4107" y="18150"/>
                  <a:pt x="4073" y="18198"/>
                  <a:pt x="4073" y="18316"/>
                </a:cubicBezTo>
                <a:cubicBezTo>
                  <a:pt x="4073" y="18432"/>
                  <a:pt x="4118" y="18528"/>
                  <a:pt x="4171" y="18528"/>
                </a:cubicBezTo>
                <a:cubicBezTo>
                  <a:pt x="4225" y="18528"/>
                  <a:pt x="4258" y="18453"/>
                  <a:pt x="4245" y="18366"/>
                </a:cubicBezTo>
                <a:cubicBezTo>
                  <a:pt x="4226" y="18242"/>
                  <a:pt x="4182" y="18173"/>
                  <a:pt x="4144" y="18161"/>
                </a:cubicBezTo>
                <a:close/>
                <a:moveTo>
                  <a:pt x="802" y="18228"/>
                </a:moveTo>
                <a:lnTo>
                  <a:pt x="802" y="19509"/>
                </a:lnTo>
                <a:lnTo>
                  <a:pt x="802" y="20798"/>
                </a:lnTo>
                <a:lnTo>
                  <a:pt x="1078" y="20798"/>
                </a:lnTo>
                <a:cubicBezTo>
                  <a:pt x="1438" y="20798"/>
                  <a:pt x="1640" y="20583"/>
                  <a:pt x="1730" y="20114"/>
                </a:cubicBezTo>
                <a:cubicBezTo>
                  <a:pt x="1823" y="19630"/>
                  <a:pt x="1762" y="18900"/>
                  <a:pt x="1603" y="18587"/>
                </a:cubicBezTo>
                <a:cubicBezTo>
                  <a:pt x="1527" y="18439"/>
                  <a:pt x="1349" y="18324"/>
                  <a:pt x="1142" y="18286"/>
                </a:cubicBezTo>
                <a:lnTo>
                  <a:pt x="802" y="18228"/>
                </a:lnTo>
                <a:close/>
                <a:moveTo>
                  <a:pt x="6789" y="18261"/>
                </a:moveTo>
                <a:cubicBezTo>
                  <a:pt x="6752" y="18261"/>
                  <a:pt x="6727" y="18769"/>
                  <a:pt x="6727" y="19525"/>
                </a:cubicBezTo>
                <a:cubicBezTo>
                  <a:pt x="6727" y="20282"/>
                  <a:pt x="6752" y="20798"/>
                  <a:pt x="6789" y="20798"/>
                </a:cubicBezTo>
                <a:cubicBezTo>
                  <a:pt x="6825" y="20798"/>
                  <a:pt x="6850" y="20282"/>
                  <a:pt x="6850" y="19525"/>
                </a:cubicBezTo>
                <a:cubicBezTo>
                  <a:pt x="6850" y="18769"/>
                  <a:pt x="6825" y="18261"/>
                  <a:pt x="6789" y="18261"/>
                </a:cubicBezTo>
                <a:close/>
                <a:moveTo>
                  <a:pt x="8239" y="18261"/>
                </a:moveTo>
                <a:cubicBezTo>
                  <a:pt x="7869" y="18261"/>
                  <a:pt x="7684" y="19264"/>
                  <a:pt x="7996" y="19571"/>
                </a:cubicBezTo>
                <a:cubicBezTo>
                  <a:pt x="8082" y="19657"/>
                  <a:pt x="8222" y="19730"/>
                  <a:pt x="8306" y="19730"/>
                </a:cubicBezTo>
                <a:cubicBezTo>
                  <a:pt x="8486" y="19730"/>
                  <a:pt x="8564" y="20046"/>
                  <a:pt x="8455" y="20331"/>
                </a:cubicBezTo>
                <a:cubicBezTo>
                  <a:pt x="8357" y="20587"/>
                  <a:pt x="8121" y="20587"/>
                  <a:pt x="8023" y="20331"/>
                </a:cubicBezTo>
                <a:cubicBezTo>
                  <a:pt x="7981" y="20220"/>
                  <a:pt x="7922" y="20126"/>
                  <a:pt x="7892" y="20126"/>
                </a:cubicBezTo>
                <a:cubicBezTo>
                  <a:pt x="7795" y="20126"/>
                  <a:pt x="7835" y="20512"/>
                  <a:pt x="7946" y="20652"/>
                </a:cubicBezTo>
                <a:cubicBezTo>
                  <a:pt x="8239" y="21021"/>
                  <a:pt x="8640" y="20719"/>
                  <a:pt x="8640" y="20130"/>
                </a:cubicBezTo>
                <a:cubicBezTo>
                  <a:pt x="8640" y="19686"/>
                  <a:pt x="8581" y="19578"/>
                  <a:pt x="8239" y="19392"/>
                </a:cubicBezTo>
                <a:cubicBezTo>
                  <a:pt x="7940" y="19230"/>
                  <a:pt x="7879" y="18870"/>
                  <a:pt x="8112" y="18641"/>
                </a:cubicBezTo>
                <a:cubicBezTo>
                  <a:pt x="8242" y="18512"/>
                  <a:pt x="8288" y="18521"/>
                  <a:pt x="8382" y="18704"/>
                </a:cubicBezTo>
                <a:cubicBezTo>
                  <a:pt x="8506" y="18947"/>
                  <a:pt x="8640" y="18997"/>
                  <a:pt x="8640" y="18800"/>
                </a:cubicBezTo>
                <a:cubicBezTo>
                  <a:pt x="8640" y="18607"/>
                  <a:pt x="8381" y="18261"/>
                  <a:pt x="8239" y="18261"/>
                </a:cubicBezTo>
                <a:close/>
                <a:moveTo>
                  <a:pt x="10430" y="18261"/>
                </a:moveTo>
                <a:cubicBezTo>
                  <a:pt x="10393" y="18261"/>
                  <a:pt x="10368" y="18769"/>
                  <a:pt x="10368" y="19525"/>
                </a:cubicBezTo>
                <a:cubicBezTo>
                  <a:pt x="10368" y="20282"/>
                  <a:pt x="10393" y="20798"/>
                  <a:pt x="10430" y="20798"/>
                </a:cubicBezTo>
                <a:cubicBezTo>
                  <a:pt x="10467" y="20798"/>
                  <a:pt x="10491" y="20282"/>
                  <a:pt x="10491" y="19525"/>
                </a:cubicBezTo>
                <a:cubicBezTo>
                  <a:pt x="10491" y="18769"/>
                  <a:pt x="10467" y="18261"/>
                  <a:pt x="10430" y="18261"/>
                </a:cubicBezTo>
                <a:close/>
                <a:moveTo>
                  <a:pt x="17739" y="18261"/>
                </a:moveTo>
                <a:cubicBezTo>
                  <a:pt x="17668" y="18261"/>
                  <a:pt x="17650" y="18511"/>
                  <a:pt x="17650" y="19525"/>
                </a:cubicBezTo>
                <a:cubicBezTo>
                  <a:pt x="17650" y="20541"/>
                  <a:pt x="17668" y="20798"/>
                  <a:pt x="17739" y="20798"/>
                </a:cubicBezTo>
                <a:cubicBezTo>
                  <a:pt x="17800" y="20798"/>
                  <a:pt x="17834" y="20617"/>
                  <a:pt x="17847" y="20230"/>
                </a:cubicBezTo>
                <a:cubicBezTo>
                  <a:pt x="17866" y="19664"/>
                  <a:pt x="17867" y="19659"/>
                  <a:pt x="18113" y="19659"/>
                </a:cubicBezTo>
                <a:cubicBezTo>
                  <a:pt x="18359" y="19659"/>
                  <a:pt x="18360" y="19664"/>
                  <a:pt x="18379" y="20230"/>
                </a:cubicBezTo>
                <a:cubicBezTo>
                  <a:pt x="18415" y="21310"/>
                  <a:pt x="18514" y="20792"/>
                  <a:pt x="18514" y="19525"/>
                </a:cubicBezTo>
                <a:cubicBezTo>
                  <a:pt x="18514" y="18823"/>
                  <a:pt x="18489" y="18261"/>
                  <a:pt x="18456" y="18261"/>
                </a:cubicBezTo>
                <a:cubicBezTo>
                  <a:pt x="18425" y="18261"/>
                  <a:pt x="18390" y="18483"/>
                  <a:pt x="18379" y="18758"/>
                </a:cubicBezTo>
                <a:cubicBezTo>
                  <a:pt x="18361" y="19246"/>
                  <a:pt x="18354" y="19258"/>
                  <a:pt x="18113" y="19258"/>
                </a:cubicBezTo>
                <a:cubicBezTo>
                  <a:pt x="17872" y="19258"/>
                  <a:pt x="17866" y="19246"/>
                  <a:pt x="17847" y="18758"/>
                </a:cubicBezTo>
                <a:cubicBezTo>
                  <a:pt x="17834" y="18430"/>
                  <a:pt x="17797" y="18261"/>
                  <a:pt x="17739" y="18261"/>
                </a:cubicBezTo>
                <a:close/>
                <a:moveTo>
                  <a:pt x="20238" y="18261"/>
                </a:moveTo>
                <a:cubicBezTo>
                  <a:pt x="20207" y="18261"/>
                  <a:pt x="20181" y="18821"/>
                  <a:pt x="20181" y="19509"/>
                </a:cubicBezTo>
                <a:lnTo>
                  <a:pt x="20181" y="20760"/>
                </a:lnTo>
                <a:lnTo>
                  <a:pt x="20530" y="20777"/>
                </a:lnTo>
                <a:cubicBezTo>
                  <a:pt x="20961" y="20799"/>
                  <a:pt x="21106" y="20568"/>
                  <a:pt x="21106" y="19859"/>
                </a:cubicBezTo>
                <a:cubicBezTo>
                  <a:pt x="21106" y="19105"/>
                  <a:pt x="20829" y="18734"/>
                  <a:pt x="20427" y="18946"/>
                </a:cubicBezTo>
                <a:cubicBezTo>
                  <a:pt x="20365" y="18978"/>
                  <a:pt x="20329" y="18871"/>
                  <a:pt x="20316" y="18624"/>
                </a:cubicBezTo>
                <a:cubicBezTo>
                  <a:pt x="20305" y="18422"/>
                  <a:pt x="20270" y="18261"/>
                  <a:pt x="20238" y="18261"/>
                </a:cubicBezTo>
                <a:close/>
                <a:moveTo>
                  <a:pt x="4833" y="18491"/>
                </a:moveTo>
                <a:cubicBezTo>
                  <a:pt x="4810" y="18499"/>
                  <a:pt x="4776" y="18576"/>
                  <a:pt x="4713" y="18729"/>
                </a:cubicBezTo>
                <a:cubicBezTo>
                  <a:pt x="4612" y="18976"/>
                  <a:pt x="4601" y="19062"/>
                  <a:pt x="4667" y="19117"/>
                </a:cubicBezTo>
                <a:cubicBezTo>
                  <a:pt x="4724" y="19164"/>
                  <a:pt x="4752" y="19417"/>
                  <a:pt x="4752" y="19901"/>
                </a:cubicBezTo>
                <a:cubicBezTo>
                  <a:pt x="4752" y="20295"/>
                  <a:pt x="4770" y="20657"/>
                  <a:pt x="4792" y="20706"/>
                </a:cubicBezTo>
                <a:cubicBezTo>
                  <a:pt x="4815" y="20755"/>
                  <a:pt x="4889" y="20798"/>
                  <a:pt x="4956" y="20798"/>
                </a:cubicBezTo>
                <a:cubicBezTo>
                  <a:pt x="5071" y="20798"/>
                  <a:pt x="5073" y="20780"/>
                  <a:pt x="4978" y="20552"/>
                </a:cubicBezTo>
                <a:cubicBezTo>
                  <a:pt x="4837" y="20215"/>
                  <a:pt x="4840" y="19251"/>
                  <a:pt x="4983" y="19071"/>
                </a:cubicBezTo>
                <a:cubicBezTo>
                  <a:pt x="5047" y="18991"/>
                  <a:pt x="5059" y="18931"/>
                  <a:pt x="5012" y="18929"/>
                </a:cubicBezTo>
                <a:cubicBezTo>
                  <a:pt x="4969" y="18927"/>
                  <a:pt x="4913" y="18809"/>
                  <a:pt x="4889" y="18666"/>
                </a:cubicBezTo>
                <a:cubicBezTo>
                  <a:pt x="4868" y="18542"/>
                  <a:pt x="4856" y="18483"/>
                  <a:pt x="4833" y="18491"/>
                </a:cubicBezTo>
                <a:close/>
                <a:moveTo>
                  <a:pt x="1126" y="18549"/>
                </a:moveTo>
                <a:cubicBezTo>
                  <a:pt x="1377" y="18487"/>
                  <a:pt x="1694" y="19195"/>
                  <a:pt x="1639" y="19697"/>
                </a:cubicBezTo>
                <a:cubicBezTo>
                  <a:pt x="1617" y="19897"/>
                  <a:pt x="1542" y="20165"/>
                  <a:pt x="1471" y="20293"/>
                </a:cubicBezTo>
                <a:cubicBezTo>
                  <a:pt x="1320" y="20570"/>
                  <a:pt x="997" y="20605"/>
                  <a:pt x="951" y="20347"/>
                </a:cubicBezTo>
                <a:cubicBezTo>
                  <a:pt x="933" y="20247"/>
                  <a:pt x="927" y="19812"/>
                  <a:pt x="937" y="19379"/>
                </a:cubicBezTo>
                <a:cubicBezTo>
                  <a:pt x="955" y="18632"/>
                  <a:pt x="964" y="18590"/>
                  <a:pt x="1126" y="18549"/>
                </a:cubicBezTo>
                <a:close/>
                <a:moveTo>
                  <a:pt x="12277" y="18574"/>
                </a:moveTo>
                <a:cubicBezTo>
                  <a:pt x="12250" y="18571"/>
                  <a:pt x="12229" y="18632"/>
                  <a:pt x="12189" y="18750"/>
                </a:cubicBezTo>
                <a:cubicBezTo>
                  <a:pt x="12137" y="18901"/>
                  <a:pt x="12126" y="19042"/>
                  <a:pt x="12162" y="19121"/>
                </a:cubicBezTo>
                <a:cubicBezTo>
                  <a:pt x="12193" y="19191"/>
                  <a:pt x="12219" y="19557"/>
                  <a:pt x="12219" y="19934"/>
                </a:cubicBezTo>
                <a:cubicBezTo>
                  <a:pt x="12219" y="20311"/>
                  <a:pt x="12237" y="20657"/>
                  <a:pt x="12260" y="20706"/>
                </a:cubicBezTo>
                <a:cubicBezTo>
                  <a:pt x="12283" y="20755"/>
                  <a:pt x="12356" y="20798"/>
                  <a:pt x="12424" y="20798"/>
                </a:cubicBezTo>
                <a:cubicBezTo>
                  <a:pt x="12539" y="20798"/>
                  <a:pt x="12541" y="20780"/>
                  <a:pt x="12445" y="20552"/>
                </a:cubicBezTo>
                <a:cubicBezTo>
                  <a:pt x="12316" y="20243"/>
                  <a:pt x="12306" y="19216"/>
                  <a:pt x="12432" y="19112"/>
                </a:cubicBezTo>
                <a:cubicBezTo>
                  <a:pt x="12502" y="19054"/>
                  <a:pt x="12494" y="18985"/>
                  <a:pt x="12395" y="18770"/>
                </a:cubicBezTo>
                <a:cubicBezTo>
                  <a:pt x="12335" y="18641"/>
                  <a:pt x="12304" y="18577"/>
                  <a:pt x="12277" y="18574"/>
                </a:cubicBezTo>
                <a:close/>
                <a:moveTo>
                  <a:pt x="16318" y="18837"/>
                </a:moveTo>
                <a:cubicBezTo>
                  <a:pt x="16182" y="18868"/>
                  <a:pt x="16073" y="19085"/>
                  <a:pt x="16057" y="19430"/>
                </a:cubicBezTo>
                <a:cubicBezTo>
                  <a:pt x="16039" y="19821"/>
                  <a:pt x="16053" y="19848"/>
                  <a:pt x="16304" y="19955"/>
                </a:cubicBezTo>
                <a:cubicBezTo>
                  <a:pt x="16583" y="20075"/>
                  <a:pt x="16649" y="20327"/>
                  <a:pt x="16466" y="20577"/>
                </a:cubicBezTo>
                <a:cubicBezTo>
                  <a:pt x="16387" y="20685"/>
                  <a:pt x="16333" y="20662"/>
                  <a:pt x="16244" y="20489"/>
                </a:cubicBezTo>
                <a:cubicBezTo>
                  <a:pt x="16076" y="20159"/>
                  <a:pt x="15961" y="20186"/>
                  <a:pt x="16048" y="20535"/>
                </a:cubicBezTo>
                <a:cubicBezTo>
                  <a:pt x="16104" y="20762"/>
                  <a:pt x="16165" y="20802"/>
                  <a:pt x="16404" y="20769"/>
                </a:cubicBezTo>
                <a:cubicBezTo>
                  <a:pt x="16658" y="20733"/>
                  <a:pt x="16696" y="20687"/>
                  <a:pt x="16715" y="20402"/>
                </a:cubicBezTo>
                <a:cubicBezTo>
                  <a:pt x="16739" y="20027"/>
                  <a:pt x="16589" y="19730"/>
                  <a:pt x="16377" y="19730"/>
                </a:cubicBezTo>
                <a:cubicBezTo>
                  <a:pt x="16192" y="19730"/>
                  <a:pt x="16131" y="19483"/>
                  <a:pt x="16252" y="19221"/>
                </a:cubicBezTo>
                <a:cubicBezTo>
                  <a:pt x="16337" y="19038"/>
                  <a:pt x="16372" y="19036"/>
                  <a:pt x="16507" y="19192"/>
                </a:cubicBezTo>
                <a:cubicBezTo>
                  <a:pt x="16717" y="19436"/>
                  <a:pt x="16776" y="19272"/>
                  <a:pt x="16578" y="18992"/>
                </a:cubicBezTo>
                <a:cubicBezTo>
                  <a:pt x="16512" y="18898"/>
                  <a:pt x="16444" y="18848"/>
                  <a:pt x="16379" y="18837"/>
                </a:cubicBezTo>
                <a:cubicBezTo>
                  <a:pt x="16358" y="18833"/>
                  <a:pt x="16338" y="18832"/>
                  <a:pt x="16318" y="18837"/>
                </a:cubicBezTo>
                <a:close/>
                <a:moveTo>
                  <a:pt x="5894" y="18854"/>
                </a:moveTo>
                <a:cubicBezTo>
                  <a:pt x="5762" y="18829"/>
                  <a:pt x="5489" y="19093"/>
                  <a:pt x="5429" y="19334"/>
                </a:cubicBezTo>
                <a:cubicBezTo>
                  <a:pt x="5332" y="19726"/>
                  <a:pt x="5359" y="20243"/>
                  <a:pt x="5493" y="20531"/>
                </a:cubicBezTo>
                <a:cubicBezTo>
                  <a:pt x="5591" y="20744"/>
                  <a:pt x="5691" y="20791"/>
                  <a:pt x="5986" y="20777"/>
                </a:cubicBezTo>
                <a:lnTo>
                  <a:pt x="6357" y="20760"/>
                </a:lnTo>
                <a:lnTo>
                  <a:pt x="6357" y="19855"/>
                </a:lnTo>
                <a:lnTo>
                  <a:pt x="6357" y="18946"/>
                </a:lnTo>
                <a:lnTo>
                  <a:pt x="6181" y="18954"/>
                </a:lnTo>
                <a:cubicBezTo>
                  <a:pt x="6084" y="18960"/>
                  <a:pt x="5975" y="18930"/>
                  <a:pt x="5940" y="18883"/>
                </a:cubicBezTo>
                <a:cubicBezTo>
                  <a:pt x="5928" y="18867"/>
                  <a:pt x="5913" y="18857"/>
                  <a:pt x="5894" y="18854"/>
                </a:cubicBezTo>
                <a:close/>
                <a:moveTo>
                  <a:pt x="13893" y="18866"/>
                </a:moveTo>
                <a:cubicBezTo>
                  <a:pt x="13864" y="18869"/>
                  <a:pt x="13832" y="18878"/>
                  <a:pt x="13801" y="18891"/>
                </a:cubicBezTo>
                <a:cubicBezTo>
                  <a:pt x="13472" y="19027"/>
                  <a:pt x="13338" y="20013"/>
                  <a:pt x="13577" y="20531"/>
                </a:cubicBezTo>
                <a:cubicBezTo>
                  <a:pt x="13727" y="20854"/>
                  <a:pt x="14142" y="20890"/>
                  <a:pt x="14279" y="20593"/>
                </a:cubicBezTo>
                <a:cubicBezTo>
                  <a:pt x="14607" y="19885"/>
                  <a:pt x="14342" y="18825"/>
                  <a:pt x="13893" y="18866"/>
                </a:cubicBezTo>
                <a:close/>
                <a:moveTo>
                  <a:pt x="9473" y="18900"/>
                </a:moveTo>
                <a:cubicBezTo>
                  <a:pt x="9347" y="18900"/>
                  <a:pt x="9198" y="19001"/>
                  <a:pt x="9130" y="19133"/>
                </a:cubicBezTo>
                <a:cubicBezTo>
                  <a:pt x="8981" y="19426"/>
                  <a:pt x="8971" y="20213"/>
                  <a:pt x="9112" y="20552"/>
                </a:cubicBezTo>
                <a:cubicBezTo>
                  <a:pt x="9244" y="20866"/>
                  <a:pt x="9666" y="20882"/>
                  <a:pt x="9822" y="20577"/>
                </a:cubicBezTo>
                <a:cubicBezTo>
                  <a:pt x="9977" y="20274"/>
                  <a:pt x="9974" y="19441"/>
                  <a:pt x="9816" y="19133"/>
                </a:cubicBezTo>
                <a:cubicBezTo>
                  <a:pt x="9749" y="19001"/>
                  <a:pt x="9600" y="18900"/>
                  <a:pt x="9473" y="18900"/>
                </a:cubicBezTo>
                <a:close/>
                <a:moveTo>
                  <a:pt x="15324" y="18916"/>
                </a:moveTo>
                <a:cubicBezTo>
                  <a:pt x="15262" y="18919"/>
                  <a:pt x="15122" y="18927"/>
                  <a:pt x="15012" y="18933"/>
                </a:cubicBezTo>
                <a:lnTo>
                  <a:pt x="14811" y="18946"/>
                </a:lnTo>
                <a:lnTo>
                  <a:pt x="14811" y="19868"/>
                </a:lnTo>
                <a:cubicBezTo>
                  <a:pt x="14811" y="20396"/>
                  <a:pt x="14838" y="20798"/>
                  <a:pt x="14873" y="20798"/>
                </a:cubicBezTo>
                <a:cubicBezTo>
                  <a:pt x="14907" y="20798"/>
                  <a:pt x="14935" y="20550"/>
                  <a:pt x="14935" y="20251"/>
                </a:cubicBezTo>
                <a:cubicBezTo>
                  <a:pt x="14935" y="19356"/>
                  <a:pt x="15120" y="18910"/>
                  <a:pt x="15371" y="19200"/>
                </a:cubicBezTo>
                <a:cubicBezTo>
                  <a:pt x="15466" y="19310"/>
                  <a:pt x="15490" y="19484"/>
                  <a:pt x="15490" y="20068"/>
                </a:cubicBezTo>
                <a:cubicBezTo>
                  <a:pt x="15490" y="20469"/>
                  <a:pt x="15518" y="20798"/>
                  <a:pt x="15552" y="20798"/>
                </a:cubicBezTo>
                <a:cubicBezTo>
                  <a:pt x="15586" y="20798"/>
                  <a:pt x="15614" y="20443"/>
                  <a:pt x="15614" y="20009"/>
                </a:cubicBezTo>
                <a:cubicBezTo>
                  <a:pt x="15614" y="19189"/>
                  <a:pt x="15538" y="18907"/>
                  <a:pt x="15324" y="18916"/>
                </a:cubicBezTo>
                <a:close/>
                <a:moveTo>
                  <a:pt x="3147" y="18921"/>
                </a:moveTo>
                <a:cubicBezTo>
                  <a:pt x="2729" y="18900"/>
                  <a:pt x="2561" y="19964"/>
                  <a:pt x="2881" y="20606"/>
                </a:cubicBezTo>
                <a:cubicBezTo>
                  <a:pt x="2953" y="20749"/>
                  <a:pt x="2989" y="20824"/>
                  <a:pt x="3001" y="20877"/>
                </a:cubicBezTo>
                <a:cubicBezTo>
                  <a:pt x="3053" y="20830"/>
                  <a:pt x="3121" y="20795"/>
                  <a:pt x="3221" y="20777"/>
                </a:cubicBezTo>
                <a:cubicBezTo>
                  <a:pt x="3488" y="20730"/>
                  <a:pt x="3566" y="20845"/>
                  <a:pt x="3458" y="21127"/>
                </a:cubicBezTo>
                <a:cubicBezTo>
                  <a:pt x="3368" y="21361"/>
                  <a:pt x="2989" y="21403"/>
                  <a:pt x="2928" y="21186"/>
                </a:cubicBezTo>
                <a:cubicBezTo>
                  <a:pt x="2909" y="21122"/>
                  <a:pt x="2907" y="21065"/>
                  <a:pt x="2916" y="21015"/>
                </a:cubicBezTo>
                <a:cubicBezTo>
                  <a:pt x="2914" y="21016"/>
                  <a:pt x="2914" y="21018"/>
                  <a:pt x="2912" y="21019"/>
                </a:cubicBezTo>
                <a:cubicBezTo>
                  <a:pt x="2749" y="21111"/>
                  <a:pt x="2739" y="21269"/>
                  <a:pt x="2885" y="21453"/>
                </a:cubicBezTo>
                <a:cubicBezTo>
                  <a:pt x="2966" y="21554"/>
                  <a:pt x="3081" y="21598"/>
                  <a:pt x="3196" y="21586"/>
                </a:cubicBezTo>
                <a:cubicBezTo>
                  <a:pt x="3311" y="21575"/>
                  <a:pt x="3427" y="21508"/>
                  <a:pt x="3504" y="21390"/>
                </a:cubicBezTo>
                <a:cubicBezTo>
                  <a:pt x="3628" y="21203"/>
                  <a:pt x="3641" y="21067"/>
                  <a:pt x="3641" y="20055"/>
                </a:cubicBezTo>
                <a:cubicBezTo>
                  <a:pt x="3641" y="18977"/>
                  <a:pt x="3635" y="18928"/>
                  <a:pt x="3502" y="18929"/>
                </a:cubicBezTo>
                <a:cubicBezTo>
                  <a:pt x="3426" y="18929"/>
                  <a:pt x="3266" y="18926"/>
                  <a:pt x="3147" y="18921"/>
                </a:cubicBezTo>
                <a:close/>
                <a:moveTo>
                  <a:pt x="2222" y="18925"/>
                </a:moveTo>
                <a:cubicBezTo>
                  <a:pt x="2186" y="18925"/>
                  <a:pt x="2160" y="19325"/>
                  <a:pt x="2160" y="19859"/>
                </a:cubicBezTo>
                <a:cubicBezTo>
                  <a:pt x="2160" y="20393"/>
                  <a:pt x="2186" y="20798"/>
                  <a:pt x="2222" y="20798"/>
                </a:cubicBezTo>
                <a:cubicBezTo>
                  <a:pt x="2257" y="20798"/>
                  <a:pt x="2283" y="20393"/>
                  <a:pt x="2283" y="19859"/>
                </a:cubicBezTo>
                <a:cubicBezTo>
                  <a:pt x="2283" y="19325"/>
                  <a:pt x="2257" y="18925"/>
                  <a:pt x="2222" y="18925"/>
                </a:cubicBezTo>
                <a:close/>
                <a:moveTo>
                  <a:pt x="4135" y="18925"/>
                </a:moveTo>
                <a:cubicBezTo>
                  <a:pt x="4100" y="18925"/>
                  <a:pt x="4073" y="19325"/>
                  <a:pt x="4073" y="19859"/>
                </a:cubicBezTo>
                <a:cubicBezTo>
                  <a:pt x="4073" y="20393"/>
                  <a:pt x="4100" y="20798"/>
                  <a:pt x="4135" y="20798"/>
                </a:cubicBezTo>
                <a:cubicBezTo>
                  <a:pt x="4170" y="20798"/>
                  <a:pt x="4197" y="20393"/>
                  <a:pt x="4197" y="19859"/>
                </a:cubicBezTo>
                <a:cubicBezTo>
                  <a:pt x="4197" y="19325"/>
                  <a:pt x="4170" y="18925"/>
                  <a:pt x="4135" y="18925"/>
                </a:cubicBezTo>
                <a:close/>
                <a:moveTo>
                  <a:pt x="10985" y="18925"/>
                </a:moveTo>
                <a:cubicBezTo>
                  <a:pt x="10897" y="18925"/>
                  <a:pt x="10908" y="20442"/>
                  <a:pt x="10997" y="20635"/>
                </a:cubicBezTo>
                <a:cubicBezTo>
                  <a:pt x="11037" y="20723"/>
                  <a:pt x="11218" y="20798"/>
                  <a:pt x="11398" y="20798"/>
                </a:cubicBezTo>
                <a:lnTo>
                  <a:pt x="11726" y="20798"/>
                </a:lnTo>
                <a:lnTo>
                  <a:pt x="11726" y="19859"/>
                </a:lnTo>
                <a:cubicBezTo>
                  <a:pt x="11726" y="19325"/>
                  <a:pt x="11699" y="18925"/>
                  <a:pt x="11664" y="18925"/>
                </a:cubicBezTo>
                <a:cubicBezTo>
                  <a:pt x="11630" y="18925"/>
                  <a:pt x="11602" y="19227"/>
                  <a:pt x="11602" y="19592"/>
                </a:cubicBezTo>
                <a:cubicBezTo>
                  <a:pt x="11602" y="20149"/>
                  <a:pt x="11578" y="20290"/>
                  <a:pt x="11452" y="20468"/>
                </a:cubicBezTo>
                <a:cubicBezTo>
                  <a:pt x="11335" y="20634"/>
                  <a:pt x="11273" y="20650"/>
                  <a:pt x="11174" y="20535"/>
                </a:cubicBezTo>
                <a:cubicBezTo>
                  <a:pt x="11069" y="20413"/>
                  <a:pt x="11047" y="20256"/>
                  <a:pt x="11047" y="19655"/>
                </a:cubicBezTo>
                <a:cubicBezTo>
                  <a:pt x="11047" y="19254"/>
                  <a:pt x="11019" y="18925"/>
                  <a:pt x="10985" y="18925"/>
                </a:cubicBezTo>
                <a:close/>
                <a:moveTo>
                  <a:pt x="12960" y="18925"/>
                </a:moveTo>
                <a:cubicBezTo>
                  <a:pt x="12925" y="18925"/>
                  <a:pt x="12898" y="19325"/>
                  <a:pt x="12898" y="19859"/>
                </a:cubicBezTo>
                <a:cubicBezTo>
                  <a:pt x="12898" y="20393"/>
                  <a:pt x="12925" y="20798"/>
                  <a:pt x="12960" y="20798"/>
                </a:cubicBezTo>
                <a:cubicBezTo>
                  <a:pt x="12995" y="20798"/>
                  <a:pt x="13022" y="20393"/>
                  <a:pt x="13022" y="19859"/>
                </a:cubicBezTo>
                <a:cubicBezTo>
                  <a:pt x="13022" y="19325"/>
                  <a:pt x="12995" y="18925"/>
                  <a:pt x="12960" y="18925"/>
                </a:cubicBezTo>
                <a:close/>
                <a:moveTo>
                  <a:pt x="19008" y="18925"/>
                </a:moveTo>
                <a:cubicBezTo>
                  <a:pt x="18927" y="18925"/>
                  <a:pt x="18928" y="20208"/>
                  <a:pt x="19010" y="20539"/>
                </a:cubicBezTo>
                <a:cubicBezTo>
                  <a:pt x="19061" y="20746"/>
                  <a:pt x="19141" y="20798"/>
                  <a:pt x="19411" y="20798"/>
                </a:cubicBezTo>
                <a:lnTo>
                  <a:pt x="19749" y="20798"/>
                </a:lnTo>
                <a:lnTo>
                  <a:pt x="19749" y="19859"/>
                </a:lnTo>
                <a:cubicBezTo>
                  <a:pt x="19749" y="19325"/>
                  <a:pt x="19722" y="18925"/>
                  <a:pt x="19687" y="18925"/>
                </a:cubicBezTo>
                <a:cubicBezTo>
                  <a:pt x="19653" y="18925"/>
                  <a:pt x="19625" y="19227"/>
                  <a:pt x="19625" y="19592"/>
                </a:cubicBezTo>
                <a:cubicBezTo>
                  <a:pt x="19625" y="20155"/>
                  <a:pt x="19601" y="20289"/>
                  <a:pt x="19469" y="20477"/>
                </a:cubicBezTo>
                <a:cubicBezTo>
                  <a:pt x="19323" y="20683"/>
                  <a:pt x="19305" y="20683"/>
                  <a:pt x="19191" y="20460"/>
                </a:cubicBezTo>
                <a:cubicBezTo>
                  <a:pt x="19102" y="20285"/>
                  <a:pt x="19070" y="20050"/>
                  <a:pt x="19070" y="19576"/>
                </a:cubicBezTo>
                <a:cubicBezTo>
                  <a:pt x="19070" y="19220"/>
                  <a:pt x="19042" y="18925"/>
                  <a:pt x="19008" y="18925"/>
                </a:cubicBezTo>
                <a:close/>
                <a:moveTo>
                  <a:pt x="5840" y="19075"/>
                </a:moveTo>
                <a:cubicBezTo>
                  <a:pt x="5912" y="19083"/>
                  <a:pt x="5987" y="19185"/>
                  <a:pt x="6077" y="19379"/>
                </a:cubicBezTo>
                <a:cubicBezTo>
                  <a:pt x="6247" y="19748"/>
                  <a:pt x="6229" y="20158"/>
                  <a:pt x="6027" y="20464"/>
                </a:cubicBezTo>
                <a:cubicBezTo>
                  <a:pt x="5861" y="20716"/>
                  <a:pt x="5848" y="20715"/>
                  <a:pt x="5655" y="20385"/>
                </a:cubicBezTo>
                <a:cubicBezTo>
                  <a:pt x="5460" y="20055"/>
                  <a:pt x="5448" y="19694"/>
                  <a:pt x="5616" y="19329"/>
                </a:cubicBezTo>
                <a:cubicBezTo>
                  <a:pt x="5697" y="19154"/>
                  <a:pt x="5767" y="19067"/>
                  <a:pt x="5840" y="19075"/>
                </a:cubicBezTo>
                <a:close/>
                <a:moveTo>
                  <a:pt x="20626" y="19075"/>
                </a:moveTo>
                <a:cubicBezTo>
                  <a:pt x="20666" y="19068"/>
                  <a:pt x="20711" y="19113"/>
                  <a:pt x="20786" y="19204"/>
                </a:cubicBezTo>
                <a:cubicBezTo>
                  <a:pt x="21013" y="19478"/>
                  <a:pt x="21047" y="20148"/>
                  <a:pt x="20850" y="20447"/>
                </a:cubicBezTo>
                <a:cubicBezTo>
                  <a:pt x="20677" y="20709"/>
                  <a:pt x="20672" y="20712"/>
                  <a:pt x="20503" y="20456"/>
                </a:cubicBezTo>
                <a:cubicBezTo>
                  <a:pt x="20327" y="20190"/>
                  <a:pt x="20322" y="19589"/>
                  <a:pt x="20493" y="19254"/>
                </a:cubicBezTo>
                <a:cubicBezTo>
                  <a:pt x="20551" y="19140"/>
                  <a:pt x="20586" y="19082"/>
                  <a:pt x="20626" y="19075"/>
                </a:cubicBezTo>
                <a:close/>
                <a:moveTo>
                  <a:pt x="3174" y="19104"/>
                </a:moveTo>
                <a:cubicBezTo>
                  <a:pt x="3446" y="19074"/>
                  <a:pt x="3640" y="19852"/>
                  <a:pt x="3406" y="20310"/>
                </a:cubicBezTo>
                <a:cubicBezTo>
                  <a:pt x="3255" y="20605"/>
                  <a:pt x="3067" y="20588"/>
                  <a:pt x="2933" y="20268"/>
                </a:cubicBezTo>
                <a:cubicBezTo>
                  <a:pt x="2791" y="19927"/>
                  <a:pt x="2851" y="19370"/>
                  <a:pt x="3053" y="19171"/>
                </a:cubicBezTo>
                <a:cubicBezTo>
                  <a:pt x="3094" y="19130"/>
                  <a:pt x="3136" y="19108"/>
                  <a:pt x="3174" y="19104"/>
                </a:cubicBezTo>
                <a:close/>
                <a:moveTo>
                  <a:pt x="13922" y="19104"/>
                </a:moveTo>
                <a:cubicBezTo>
                  <a:pt x="14212" y="19096"/>
                  <a:pt x="14400" y="20030"/>
                  <a:pt x="14119" y="20456"/>
                </a:cubicBezTo>
                <a:cubicBezTo>
                  <a:pt x="13941" y="20725"/>
                  <a:pt x="13923" y="20720"/>
                  <a:pt x="13726" y="20351"/>
                </a:cubicBezTo>
                <a:cubicBezTo>
                  <a:pt x="13591" y="20101"/>
                  <a:pt x="13567" y="19970"/>
                  <a:pt x="13600" y="19680"/>
                </a:cubicBezTo>
                <a:cubicBezTo>
                  <a:pt x="13623" y="19481"/>
                  <a:pt x="13711" y="19252"/>
                  <a:pt x="13793" y="19171"/>
                </a:cubicBezTo>
                <a:cubicBezTo>
                  <a:pt x="13838" y="19127"/>
                  <a:pt x="13881" y="19105"/>
                  <a:pt x="13922" y="19104"/>
                </a:cubicBezTo>
                <a:close/>
                <a:moveTo>
                  <a:pt x="9475" y="19108"/>
                </a:moveTo>
                <a:cubicBezTo>
                  <a:pt x="9767" y="19097"/>
                  <a:pt x="9959" y="20027"/>
                  <a:pt x="9676" y="20456"/>
                </a:cubicBezTo>
                <a:cubicBezTo>
                  <a:pt x="9521" y="20691"/>
                  <a:pt x="9523" y="20689"/>
                  <a:pt x="9336" y="20527"/>
                </a:cubicBezTo>
                <a:cubicBezTo>
                  <a:pt x="9192" y="20401"/>
                  <a:pt x="9096" y="19866"/>
                  <a:pt x="9157" y="19525"/>
                </a:cubicBezTo>
                <a:cubicBezTo>
                  <a:pt x="9177" y="19415"/>
                  <a:pt x="9261" y="19258"/>
                  <a:pt x="9346" y="19175"/>
                </a:cubicBezTo>
                <a:cubicBezTo>
                  <a:pt x="9391" y="19131"/>
                  <a:pt x="9433" y="19110"/>
                  <a:pt x="9475" y="1910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6" name="Title 1"/>
          <p:cNvSpPr txBox="1">
            <a:spLocks noGrp="1"/>
          </p:cNvSpPr>
          <p:nvPr>
            <p:ph type="title"/>
          </p:nvPr>
        </p:nvSpPr>
        <p:spPr bwMode="auto">
          <a:xfrm>
            <a:off x="831849" y="3340858"/>
            <a:ext cx="10515601" cy="949473"/>
          </a:xfrm>
          <a:prstGeom prst="rect">
            <a:avLst/>
          </a:prstGeom>
        </p:spPr>
        <p:txBody>
          <a:bodyPr/>
          <a:lstStyle>
            <a:lvl1pPr>
              <a:defRPr sz="5200">
                <a:solidFill>
                  <a:srgbClr val="FFFFFF"/>
                </a:solidFill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Feedback on user research findings</a:t>
            </a:r>
            <a:endParaRPr/>
          </a:p>
        </p:txBody>
      </p:sp>
      <p:sp>
        <p:nvSpPr>
          <p:cNvPr id="117" name="Text Placehold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838200" y="4326390"/>
            <a:ext cx="10515600" cy="15001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24th April 2023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1" name="image1.jpeg" descr="image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291689" y="6230520"/>
            <a:ext cx="1715411" cy="484603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itle 1"/>
          <p:cNvSpPr txBox="1">
            <a:spLocks noGrp="1"/>
          </p:cNvSpPr>
          <p:nvPr>
            <p:ph type="title"/>
          </p:nvPr>
        </p:nvSpPr>
        <p:spPr bwMode="auto">
          <a:xfrm>
            <a:off x="831849" y="2451858"/>
            <a:ext cx="10515601" cy="949473"/>
          </a:xfrm>
          <a:prstGeom prst="rect">
            <a:avLst/>
          </a:prstGeom>
        </p:spPr>
        <p:txBody>
          <a:bodyPr/>
          <a:lstStyle>
            <a:lvl1pPr>
              <a:defRPr sz="5200"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Our user research methodology</a:t>
            </a:r>
            <a:endParaRPr/>
          </a:p>
        </p:txBody>
      </p:sp>
      <p:sp>
        <p:nvSpPr>
          <p:cNvPr id="133" name="Text Placehold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838200" y="3437390"/>
            <a:ext cx="10515600" cy="1500187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Julian Tait - Open Data Manchester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" name="Title 1"/>
          <p:cNvSpPr txBox="1">
            <a:spLocks noGrp="1"/>
          </p:cNvSpPr>
          <p:nvPr>
            <p:ph type="title"/>
          </p:nvPr>
        </p:nvSpPr>
        <p:spPr bwMode="auto">
          <a:xfrm>
            <a:off x="638626" y="392338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Research objectives</a:t>
            </a:r>
            <a:endParaRPr/>
          </a:p>
        </p:txBody>
      </p:sp>
      <p:sp>
        <p:nvSpPr>
          <p:cNvPr id="136" name="Content Placeholder 2"/>
          <p:cNvSpPr txBox="1">
            <a:spLocks noGrp="1"/>
          </p:cNvSpPr>
          <p:nvPr>
            <p:ph type="body" idx="1"/>
          </p:nvPr>
        </p:nvSpPr>
        <p:spPr bwMode="auto">
          <a:xfrm>
            <a:off x="638626" y="1893930"/>
            <a:ext cx="10515601" cy="3652561"/>
          </a:xfrm>
          <a:prstGeom prst="rect">
            <a:avLst/>
          </a:prstGeom>
        </p:spPr>
        <p:txBody>
          <a:bodyPr/>
          <a:lstStyle/>
          <a:p>
            <a:pPr marL="240631" indent="-240631">
              <a:buFontTx/>
              <a:defRPr sz="2400">
                <a:latin typeface="Tahoma"/>
                <a:ea typeface="Tahoma"/>
                <a:cs typeface="Tahoma"/>
              </a:defRPr>
            </a:pPr>
            <a:r>
              <a:rPr/>
              <a:t>Who would be the users of DSH?</a:t>
            </a:r>
            <a:endParaRPr/>
          </a:p>
          <a:p>
            <a:pPr marL="240631" indent="-240631">
              <a:buFontTx/>
              <a:defRPr sz="2400">
                <a:latin typeface="Tahoma"/>
                <a:ea typeface="Tahoma"/>
                <a:cs typeface="Tahoma"/>
              </a:defRPr>
            </a:pPr>
            <a:r>
              <a:rPr/>
              <a:t>What are they trying to achieve through using environmental data?</a:t>
            </a:r>
            <a:endParaRPr/>
          </a:p>
          <a:p>
            <a:pPr marL="240631" indent="-240631">
              <a:buFontTx/>
              <a:defRPr sz="2400">
                <a:latin typeface="Tahoma"/>
                <a:ea typeface="Tahoma"/>
                <a:cs typeface="Tahoma"/>
              </a:defRPr>
            </a:pPr>
            <a:r>
              <a:rPr/>
              <a:t>What are the processes used and challenges they faced when using environmental data?</a:t>
            </a:r>
            <a:endParaRPr/>
          </a:p>
          <a:p>
            <a:pPr marL="240631" indent="-240631">
              <a:buFontTx/>
              <a:defRPr sz="2400">
                <a:latin typeface="Tahoma"/>
                <a:ea typeface="Tahoma"/>
                <a:cs typeface="Tahoma"/>
              </a:defRPr>
            </a:pPr>
            <a:r>
              <a:rPr/>
              <a:t>What might the ideal solutions for the use and sharing of environmental data be?</a:t>
            </a:r>
            <a:endParaRPr/>
          </a:p>
          <a:p>
            <a:pPr marL="240631" indent="-240631">
              <a:buFontTx/>
              <a:defRPr sz="2400">
                <a:latin typeface="Tahoma"/>
                <a:ea typeface="Tahoma"/>
                <a:cs typeface="Tahoma"/>
              </a:defRPr>
            </a:pPr>
            <a:endParaRPr/>
          </a:p>
          <a:p>
            <a:pPr marL="0" indent="0">
              <a:buSzTx/>
              <a:buFontTx/>
              <a:buNone/>
              <a:defRPr sz="2400">
                <a:latin typeface="Tahoma"/>
                <a:ea typeface="Tahoma"/>
                <a:cs typeface="Tahoma"/>
              </a:defRPr>
            </a:pPr>
            <a:r>
              <a:rPr/>
              <a:t>These questions are not unique for the design of DSH!</a:t>
            </a:r>
            <a:endParaRPr/>
          </a:p>
        </p:txBody>
      </p:sp>
      <p:pic>
        <p:nvPicPr>
          <p:cNvPr id="137" name="image1.jpeg" descr="image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291691" y="6230520"/>
            <a:ext cx="1715412" cy="484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9" name="NERC DSH Data Ecosystem and Assumptions Workshop II-3.jpg" descr="NERC DSH Data Ecosystem and Assumptions Workshop II-3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89814" y="1716077"/>
            <a:ext cx="11375230" cy="304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itle 1"/>
          <p:cNvSpPr txBox="1">
            <a:spLocks noGrp="1"/>
          </p:cNvSpPr>
          <p:nvPr>
            <p:ph type="title"/>
          </p:nvPr>
        </p:nvSpPr>
        <p:spPr bwMode="auto">
          <a:xfrm>
            <a:off x="638626" y="392338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User research process</a:t>
            </a:r>
            <a:endParaRPr/>
          </a:p>
        </p:txBody>
      </p:sp>
      <p:sp>
        <p:nvSpPr>
          <p:cNvPr id="141" name="Content Placehold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38626" y="4737552"/>
            <a:ext cx="10515601" cy="77957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Structured user research process over a period of 12 months</a:t>
            </a:r>
            <a:endParaRPr/>
          </a:p>
        </p:txBody>
      </p:sp>
      <p:pic>
        <p:nvPicPr>
          <p:cNvPr id="142" name="image1.jpeg" descr="image1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91691" y="6230520"/>
            <a:ext cx="1715412" cy="48460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Rectangle"/>
          <p:cNvSpPr/>
          <p:nvPr/>
        </p:nvSpPr>
        <p:spPr bwMode="auto">
          <a:xfrm>
            <a:off x="10804071" y="4191000"/>
            <a:ext cx="1270001" cy="7668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5" name="NERC DSH Data Ecosystem and Assumptions Workshop II-4.jpg" descr="NERC DSH Data Ecosystem and Assumptions Workshop II-4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3613" y="285048"/>
            <a:ext cx="11059136" cy="6541904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itle 1"/>
          <p:cNvSpPr txBox="1">
            <a:spLocks noGrp="1"/>
          </p:cNvSpPr>
          <p:nvPr>
            <p:ph type="title"/>
          </p:nvPr>
        </p:nvSpPr>
        <p:spPr bwMode="auto">
          <a:xfrm>
            <a:off x="638626" y="-115662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Stakeholder identification</a:t>
            </a:r>
            <a:endParaRPr/>
          </a:p>
        </p:txBody>
      </p:sp>
      <p:pic>
        <p:nvPicPr>
          <p:cNvPr id="147" name="image1.jpeg" descr="image1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91691" y="6230520"/>
            <a:ext cx="1715412" cy="484604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Rectangle"/>
          <p:cNvSpPr/>
          <p:nvPr/>
        </p:nvSpPr>
        <p:spPr bwMode="auto">
          <a:xfrm>
            <a:off x="10804071" y="4191000"/>
            <a:ext cx="1270001" cy="7668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0" name="NERC DSH Data Ecosystem and Assumptions Workshop II-6.jpg" descr="NERC DSH Data Ecosystem and Assumptions Workshop II-6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45801" y="925284"/>
            <a:ext cx="6301251" cy="566201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itle 1"/>
          <p:cNvSpPr txBox="1">
            <a:spLocks noGrp="1"/>
          </p:cNvSpPr>
          <p:nvPr>
            <p:ph type="title"/>
          </p:nvPr>
        </p:nvSpPr>
        <p:spPr bwMode="auto">
          <a:xfrm>
            <a:off x="638626" y="-115662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Mapping assumptions</a:t>
            </a:r>
            <a:endParaRPr/>
          </a:p>
        </p:txBody>
      </p:sp>
      <p:pic>
        <p:nvPicPr>
          <p:cNvPr id="152" name="image1.jpeg" descr="image1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91691" y="6230520"/>
            <a:ext cx="1715412" cy="48460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tangle"/>
          <p:cNvSpPr/>
          <p:nvPr/>
        </p:nvSpPr>
        <p:spPr bwMode="auto">
          <a:xfrm>
            <a:off x="10804071" y="4191000"/>
            <a:ext cx="1270001" cy="7668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" name="Title 1"/>
          <p:cNvSpPr txBox="1">
            <a:spLocks noGrp="1"/>
          </p:cNvSpPr>
          <p:nvPr>
            <p:ph type="title"/>
          </p:nvPr>
        </p:nvSpPr>
        <p:spPr bwMode="auto">
          <a:xfrm>
            <a:off x="928912" y="337909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Workshop programme</a:t>
            </a:r>
            <a:endParaRPr/>
          </a:p>
        </p:txBody>
      </p:sp>
      <p:pic>
        <p:nvPicPr>
          <p:cNvPr id="156" name="image1.jpeg" descr="image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291691" y="6230520"/>
            <a:ext cx="1715412" cy="484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1245.jpeg" descr="IMG_1245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774989" y="413275"/>
            <a:ext cx="2901478" cy="217610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Jul - Sep 22…"/>
          <p:cNvSpPr txBox="1"/>
          <p:nvPr/>
        </p:nvSpPr>
        <p:spPr bwMode="auto">
          <a:xfrm>
            <a:off x="1325805" y="2349012"/>
            <a:ext cx="1901736" cy="240792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lnSpc>
                <a:spcPct val="140000"/>
              </a:lnSpc>
              <a:defRPr sz="2000">
                <a:latin typeface="Tahoma"/>
                <a:ea typeface="Tahoma"/>
                <a:cs typeface="Tahoma"/>
              </a:defRPr>
            </a:pPr>
            <a:r>
              <a:rPr/>
              <a:t>Jul - Sep 22</a:t>
            </a:r>
            <a:endParaRPr/>
          </a:p>
          <a:p>
            <a:pPr>
              <a:lnSpc>
                <a:spcPct val="140000"/>
              </a:lnSpc>
              <a:defRPr sz="2000">
                <a:latin typeface="Tahoma"/>
                <a:ea typeface="Tahoma"/>
                <a:cs typeface="Tahoma"/>
              </a:defRPr>
            </a:pPr>
            <a:r>
              <a:rPr/>
              <a:t>Oct 22</a:t>
            </a:r>
            <a:endParaRPr/>
          </a:p>
          <a:p>
            <a:pPr>
              <a:lnSpc>
                <a:spcPct val="140000"/>
              </a:lnSpc>
              <a:defRPr sz="2000">
                <a:latin typeface="Tahoma"/>
                <a:ea typeface="Tahoma"/>
                <a:cs typeface="Tahoma"/>
              </a:defRPr>
            </a:pPr>
            <a:r>
              <a:rPr/>
              <a:t>Nov 22 - Feb 23</a:t>
            </a:r>
            <a:endParaRPr/>
          </a:p>
          <a:p>
            <a:pPr>
              <a:defRPr sz="2000">
                <a:latin typeface="Tahoma"/>
                <a:ea typeface="Tahoma"/>
                <a:cs typeface="Tahoma"/>
              </a:defRPr>
            </a:pPr>
            <a:endParaRPr/>
          </a:p>
          <a:p>
            <a:pPr>
              <a:lnSpc>
                <a:spcPct val="140000"/>
              </a:lnSpc>
              <a:defRPr sz="2000">
                <a:latin typeface="Tahoma"/>
                <a:ea typeface="Tahoma"/>
                <a:cs typeface="Tahoma"/>
              </a:defRPr>
            </a:pPr>
            <a:endParaRPr/>
          </a:p>
          <a:p>
            <a:pPr>
              <a:lnSpc>
                <a:spcPct val="140000"/>
              </a:lnSpc>
              <a:defRPr sz="2000">
                <a:latin typeface="Tahoma"/>
                <a:ea typeface="Tahoma"/>
                <a:cs typeface="Tahoma"/>
              </a:defRPr>
            </a:pPr>
            <a:r>
              <a:rPr/>
              <a:t>Apr 23</a:t>
            </a:r>
            <a:endParaRPr/>
          </a:p>
        </p:txBody>
      </p:sp>
      <p:sp>
        <p:nvSpPr>
          <p:cNvPr id="159" name="Online user research design workshops…"/>
          <p:cNvSpPr txBox="1"/>
          <p:nvPr/>
        </p:nvSpPr>
        <p:spPr bwMode="auto">
          <a:xfrm>
            <a:off x="3649905" y="2349012"/>
            <a:ext cx="7153633" cy="240792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lnSpc>
                <a:spcPct val="140000"/>
              </a:lnSpc>
              <a:defRPr sz="2000">
                <a:latin typeface="Tahoma"/>
                <a:ea typeface="Tahoma"/>
                <a:cs typeface="Tahoma"/>
              </a:defRPr>
            </a:pPr>
            <a:r>
              <a:rPr/>
              <a:t>Online user research design workshops</a:t>
            </a:r>
            <a:endParaRPr/>
          </a:p>
          <a:p>
            <a:pPr>
              <a:lnSpc>
                <a:spcPct val="140000"/>
              </a:lnSpc>
              <a:defRPr sz="2000">
                <a:latin typeface="Tahoma"/>
                <a:ea typeface="Tahoma"/>
                <a:cs typeface="Tahoma"/>
              </a:defRPr>
            </a:pPr>
            <a:r>
              <a:rPr/>
              <a:t>User research prototyping workshop (Manchester)</a:t>
            </a:r>
            <a:endParaRPr/>
          </a:p>
          <a:p>
            <a:pPr>
              <a:lnSpc>
                <a:spcPct val="140000"/>
              </a:lnSpc>
              <a:defRPr sz="2000">
                <a:latin typeface="Tahoma"/>
                <a:ea typeface="Tahoma"/>
                <a:cs typeface="Tahoma"/>
              </a:defRPr>
            </a:pPr>
            <a:r>
              <a:rPr/>
              <a:t>User research workshops (Leeds, Newcastle, Plymouth, Bristol,</a:t>
            </a:r>
            <a:endParaRPr/>
          </a:p>
          <a:p>
            <a:pPr>
              <a:defRPr sz="2000">
                <a:latin typeface="Tahoma"/>
                <a:ea typeface="Tahoma"/>
                <a:cs typeface="Tahoma"/>
              </a:defRPr>
            </a:pPr>
            <a:r>
              <a:rPr/>
              <a:t>Southampton, Norwich, London, Glasgow, Belfast, Cardiff and</a:t>
            </a:r>
            <a:endParaRPr/>
          </a:p>
          <a:p>
            <a:pPr>
              <a:lnSpc>
                <a:spcPct val="140000"/>
              </a:lnSpc>
              <a:defRPr sz="2000">
                <a:latin typeface="Tahoma"/>
                <a:ea typeface="Tahoma"/>
                <a:cs typeface="Tahoma"/>
              </a:defRPr>
            </a:pPr>
            <a:r>
              <a:rPr/>
              <a:t>Birmingham</a:t>
            </a:r>
            <a:endParaRPr/>
          </a:p>
          <a:p>
            <a:pPr>
              <a:lnSpc>
                <a:spcPct val="140000"/>
              </a:lnSpc>
              <a:defRPr sz="2000">
                <a:latin typeface="Tahoma"/>
                <a:ea typeface="Tahoma"/>
                <a:cs typeface="Tahoma"/>
              </a:defRPr>
            </a:pPr>
            <a:r>
              <a:rPr/>
              <a:t>Feedback initial research findings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" name="Title 1"/>
          <p:cNvSpPr txBox="1">
            <a:spLocks noGrp="1"/>
          </p:cNvSpPr>
          <p:nvPr>
            <p:ph type="title"/>
          </p:nvPr>
        </p:nvSpPr>
        <p:spPr bwMode="auto">
          <a:xfrm>
            <a:off x="638626" y="-115662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Workshop process</a:t>
            </a:r>
            <a:endParaRPr/>
          </a:p>
        </p:txBody>
      </p:sp>
      <p:pic>
        <p:nvPicPr>
          <p:cNvPr id="162" name="image1.jpeg" descr="image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291691" y="6230520"/>
            <a:ext cx="1715412" cy="48460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Rectangle"/>
          <p:cNvSpPr/>
          <p:nvPr/>
        </p:nvSpPr>
        <p:spPr bwMode="auto">
          <a:xfrm>
            <a:off x="10804071" y="4191000"/>
            <a:ext cx="1270001" cy="7668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/>
            </a:pPr>
            <a:endParaRPr/>
          </a:p>
        </p:txBody>
      </p:sp>
      <p:pic>
        <p:nvPicPr>
          <p:cNvPr id="164" name="NERC Data Expedition Profile Example A4 BS OL (5).pdf" descr="NERC Data Expedition Profile Example A4 BS OL (5).pd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6069" y="2474595"/>
            <a:ext cx="1854854" cy="2635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NERC Target example A4 BS OL (5).pdf" descr="NERC Target example A4 BS OL (5).pdf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397480" y="1036616"/>
            <a:ext cx="1905265" cy="2681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221115 How might DSH help you  A3 SS V2 (40).pdf" descr="221115 How might DSH help you  A3 SS V2 (40).pdf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636361" y="2312448"/>
            <a:ext cx="3469970" cy="2414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361298" y="3766924"/>
            <a:ext cx="1977551" cy="2791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743956" y="823221"/>
            <a:ext cx="3796908" cy="2681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43703" y="3905541"/>
            <a:ext cx="3797414" cy="268158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Arrow"/>
          <p:cNvSpPr/>
          <p:nvPr/>
        </p:nvSpPr>
        <p:spPr bwMode="auto">
          <a:xfrm>
            <a:off x="2050141" y="3238500"/>
            <a:ext cx="743859" cy="743858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BB261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/>
            </a:pPr>
            <a:endParaRPr/>
          </a:p>
        </p:txBody>
      </p:sp>
      <p:sp>
        <p:nvSpPr>
          <p:cNvPr id="171" name="Arrow"/>
          <p:cNvSpPr/>
          <p:nvPr/>
        </p:nvSpPr>
        <p:spPr bwMode="auto">
          <a:xfrm>
            <a:off x="4181928" y="3238500"/>
            <a:ext cx="743858" cy="743858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BB261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/>
            </a:pPr>
            <a:endParaRPr/>
          </a:p>
        </p:txBody>
      </p:sp>
      <p:sp>
        <p:nvSpPr>
          <p:cNvPr id="172" name="Arrow"/>
          <p:cNvSpPr/>
          <p:nvPr/>
        </p:nvSpPr>
        <p:spPr bwMode="auto">
          <a:xfrm>
            <a:off x="8164284" y="3238500"/>
            <a:ext cx="743858" cy="743858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BB261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7889" y="1049147"/>
            <a:ext cx="9434826" cy="512942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itle 1"/>
          <p:cNvSpPr txBox="1">
            <a:spLocks noGrp="1"/>
          </p:cNvSpPr>
          <p:nvPr>
            <p:ph type="title"/>
          </p:nvPr>
        </p:nvSpPr>
        <p:spPr bwMode="auto">
          <a:xfrm>
            <a:off x="638626" y="-115662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Synthesis</a:t>
            </a:r>
            <a:endParaRPr/>
          </a:p>
        </p:txBody>
      </p:sp>
      <p:pic>
        <p:nvPicPr>
          <p:cNvPr id="176" name="image1.jpeg" descr="image1.jpe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91691" y="6230520"/>
            <a:ext cx="1715412" cy="484604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Rectangle"/>
          <p:cNvSpPr/>
          <p:nvPr/>
        </p:nvSpPr>
        <p:spPr bwMode="auto">
          <a:xfrm>
            <a:off x="10804071" y="4191000"/>
            <a:ext cx="1270001" cy="7668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/>
            </a:pPr>
            <a:endParaRPr/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31658" y="4021476"/>
            <a:ext cx="3581865" cy="2491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0" name="image1.jpeg" descr="image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291689" y="6230520"/>
            <a:ext cx="1715411" cy="48460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itle 1"/>
          <p:cNvSpPr txBox="1">
            <a:spLocks noGrp="1"/>
          </p:cNvSpPr>
          <p:nvPr>
            <p:ph type="title"/>
          </p:nvPr>
        </p:nvSpPr>
        <p:spPr bwMode="auto">
          <a:xfrm>
            <a:off x="831849" y="2451858"/>
            <a:ext cx="10515601" cy="949473"/>
          </a:xfrm>
          <a:prstGeom prst="rect">
            <a:avLst/>
          </a:prstGeom>
        </p:spPr>
        <p:txBody>
          <a:bodyPr/>
          <a:lstStyle>
            <a:lvl1pPr>
              <a:defRPr sz="5200"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Archetypes</a:t>
            </a:r>
            <a:endParaRPr/>
          </a:p>
        </p:txBody>
      </p:sp>
      <p:sp>
        <p:nvSpPr>
          <p:cNvPr id="182" name="Text Placehold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838200" y="3437390"/>
            <a:ext cx="10515600" cy="1500187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Mat Basford - Open Data Manchester CIC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70804733" name="Picture 117080473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55040" y="-21231"/>
            <a:ext cx="4834324" cy="2790355"/>
          </a:xfrm>
          <a:prstGeom prst="rect">
            <a:avLst/>
          </a:prstGeom>
        </p:spPr>
      </p:pic>
      <p:sp>
        <p:nvSpPr>
          <p:cNvPr id="12814025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Tahoma"/>
                <a:cs typeface="Tahoma"/>
              </a:rPr>
              <a:t>Slide text</a:t>
            </a:r>
            <a:endParaRPr/>
          </a:p>
        </p:txBody>
      </p:sp>
      <p:sp>
        <p:nvSpPr>
          <p:cNvPr id="1817365631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Tahoma"/>
                <a:cs typeface="Tahoma"/>
              </a:rPr>
              <a:t>Slide text</a:t>
            </a:r>
            <a:endParaRPr/>
          </a:p>
        </p:txBody>
      </p:sp>
      <p:pic>
        <p:nvPicPr>
          <p:cNvPr id="956528130" name="Picture 95652812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291691" y="6230521"/>
            <a:ext cx="1715411" cy="484603"/>
          </a:xfrm>
          <a:prstGeom prst="rect">
            <a:avLst/>
          </a:prstGeom>
        </p:spPr>
      </p:pic>
      <p:pic>
        <p:nvPicPr>
          <p:cNvPr id="1710506207" name="Picture 171050620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-18019" y="-21232"/>
            <a:ext cx="3473060" cy="2524946"/>
          </a:xfrm>
          <a:prstGeom prst="rect">
            <a:avLst/>
          </a:prstGeom>
        </p:spPr>
      </p:pic>
      <p:pic>
        <p:nvPicPr>
          <p:cNvPr id="1236059603" name="Picture 123605960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-18017" y="4603164"/>
            <a:ext cx="3473059" cy="2285331"/>
          </a:xfrm>
          <a:prstGeom prst="rect">
            <a:avLst/>
          </a:prstGeom>
        </p:spPr>
      </p:pic>
      <p:pic>
        <p:nvPicPr>
          <p:cNvPr id="1089810637" name="Picture 108981063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-18017" y="2411068"/>
            <a:ext cx="3473059" cy="2270493"/>
          </a:xfrm>
          <a:prstGeom prst="rect">
            <a:avLst/>
          </a:prstGeom>
        </p:spPr>
      </p:pic>
      <p:pic>
        <p:nvPicPr>
          <p:cNvPr id="824205224" name="Picture 82420522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354884" y="-21231"/>
            <a:ext cx="4871506" cy="3218285"/>
          </a:xfrm>
          <a:prstGeom prst="rect">
            <a:avLst/>
          </a:prstGeom>
        </p:spPr>
      </p:pic>
      <p:sp>
        <p:nvSpPr>
          <p:cNvPr id="1456183103" name="TextBox 1456183102"/>
          <p:cNvSpPr txBox="1"/>
          <p:nvPr/>
        </p:nvSpPr>
        <p:spPr bwMode="auto">
          <a:xfrm>
            <a:off x="3593676" y="2979238"/>
            <a:ext cx="3558663" cy="899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5300">
                <a:latin typeface="Tahoma"/>
                <a:cs typeface="Tahoma"/>
              </a:rPr>
              <a:t>Archetypes</a:t>
            </a:r>
            <a:endParaRPr/>
          </a:p>
        </p:txBody>
      </p:sp>
      <p:pic>
        <p:nvPicPr>
          <p:cNvPr id="2019256595" name="Picture 2019256594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354884" y="2911927"/>
            <a:ext cx="4871506" cy="3088820"/>
          </a:xfrm>
          <a:prstGeom prst="rect">
            <a:avLst/>
          </a:prstGeom>
        </p:spPr>
      </p:pic>
      <p:pic>
        <p:nvPicPr>
          <p:cNvPr id="635569520" name="Picture 635569519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455040" y="4107960"/>
            <a:ext cx="3899843" cy="2780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" name="Title 1"/>
          <p:cNvSpPr txBox="1">
            <a:spLocks noGrp="1"/>
          </p:cNvSpPr>
          <p:nvPr>
            <p:ph type="title"/>
          </p:nvPr>
        </p:nvSpPr>
        <p:spPr bwMode="auto">
          <a:xfrm>
            <a:off x="838200" y="33790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Agenda</a:t>
            </a:r>
            <a:endParaRPr/>
          </a:p>
        </p:txBody>
      </p:sp>
      <p:sp>
        <p:nvSpPr>
          <p:cNvPr id="120" name="Content Placeholder 2"/>
          <p:cNvSpPr txBox="1">
            <a:spLocks noGrp="1"/>
          </p:cNvSpPr>
          <p:nvPr>
            <p:ph type="body" idx="1"/>
          </p:nvPr>
        </p:nvSpPr>
        <p:spPr bwMode="auto">
          <a:xfrm>
            <a:off x="838197" y="1771327"/>
            <a:ext cx="10515601" cy="4351339"/>
          </a:xfrm>
          <a:prstGeom prst="rect">
            <a:avLst/>
          </a:prstGeom>
        </p:spPr>
        <p:txBody>
          <a:bodyPr/>
          <a:lstStyle/>
          <a:p>
            <a:pPr marL="0" lvl="7" indent="1600200">
              <a:lnSpc>
                <a:spcPct val="140000"/>
              </a:lnSpc>
              <a:spcBef>
                <a:spcPts val="0"/>
              </a:spcBef>
              <a:buSzTx/>
              <a:buFontTx/>
              <a:buNone/>
              <a:tabLst>
                <a:tab pos="914400" algn="l"/>
                <a:tab pos="1828800" algn="l"/>
                <a:tab pos="2743200" algn="l"/>
              </a:tabLst>
              <a:defRPr sz="2000">
                <a:latin typeface="Tahoma"/>
                <a:ea typeface="Tahoma"/>
                <a:cs typeface="Tahoma"/>
              </a:defRPr>
            </a:pPr>
            <a:r>
              <a:rPr/>
              <a:t>14.00 Welcome</a:t>
            </a:r>
            <a:endParaRPr/>
          </a:p>
          <a:p>
            <a:pPr marL="0" lvl="7" indent="1600200">
              <a:lnSpc>
                <a:spcPct val="140000"/>
              </a:lnSpc>
              <a:spcBef>
                <a:spcPts val="0"/>
              </a:spcBef>
              <a:buSzTx/>
              <a:buFontTx/>
              <a:buNone/>
              <a:tabLst>
                <a:tab pos="914400" algn="l"/>
                <a:tab pos="1828800" algn="l"/>
                <a:tab pos="2743200" algn="l"/>
              </a:tabLst>
              <a:defRPr sz="2000">
                <a:latin typeface="Tahoma"/>
                <a:ea typeface="Tahoma"/>
                <a:cs typeface="Tahoma"/>
              </a:defRPr>
            </a:pPr>
            <a:r>
              <a:rPr/>
              <a:t>14.05 Housekeeping</a:t>
            </a:r>
            <a:endParaRPr/>
          </a:p>
          <a:p>
            <a:pPr marL="0" lvl="7" indent="1600200">
              <a:lnSpc>
                <a:spcPct val="140000"/>
              </a:lnSpc>
              <a:spcBef>
                <a:spcPts val="0"/>
              </a:spcBef>
              <a:buSzTx/>
              <a:buFontTx/>
              <a:buNone/>
              <a:tabLst>
                <a:tab pos="914400" algn="l"/>
                <a:tab pos="1828800" algn="l"/>
                <a:tab pos="2743200" algn="l"/>
              </a:tabLst>
              <a:defRPr sz="2000">
                <a:latin typeface="Tahoma"/>
                <a:ea typeface="Tahoma"/>
                <a:cs typeface="Tahoma"/>
              </a:defRPr>
            </a:pPr>
            <a:r>
              <a:rPr/>
              <a:t>14.10 Introduction to the project</a:t>
            </a:r>
            <a:endParaRPr/>
          </a:p>
          <a:p>
            <a:pPr marL="0" lvl="7" indent="1600200">
              <a:lnSpc>
                <a:spcPct val="140000"/>
              </a:lnSpc>
              <a:spcBef>
                <a:spcPts val="0"/>
              </a:spcBef>
              <a:buSzTx/>
              <a:buFontTx/>
              <a:buNone/>
              <a:tabLst>
                <a:tab pos="914400" algn="l"/>
                <a:tab pos="1828800" algn="l"/>
                <a:tab pos="2743200" algn="l"/>
              </a:tabLst>
              <a:defRPr sz="2000">
                <a:latin typeface="Tahoma"/>
                <a:ea typeface="Tahoma"/>
                <a:cs typeface="Tahoma"/>
              </a:defRPr>
            </a:pPr>
            <a:r>
              <a:rPr/>
              <a:t>14.20 Methodology overview</a:t>
            </a:r>
            <a:endParaRPr/>
          </a:p>
          <a:p>
            <a:pPr marL="0" lvl="7" indent="1600200">
              <a:lnSpc>
                <a:spcPct val="140000"/>
              </a:lnSpc>
              <a:spcBef>
                <a:spcPts val="0"/>
              </a:spcBef>
              <a:buSzTx/>
              <a:buFontTx/>
              <a:buNone/>
              <a:tabLst>
                <a:tab pos="914400" algn="l"/>
                <a:tab pos="1828800" algn="l"/>
                <a:tab pos="2743200" algn="l"/>
              </a:tabLst>
              <a:defRPr sz="2000">
                <a:latin typeface="Tahoma"/>
                <a:ea typeface="Tahoma"/>
                <a:cs typeface="Tahoma"/>
              </a:defRPr>
            </a:pPr>
            <a:r>
              <a:rPr/>
              <a:t>14.40 User archetypes</a:t>
            </a:r>
            <a:endParaRPr/>
          </a:p>
          <a:p>
            <a:pPr marL="0" lvl="7" indent="1600200">
              <a:lnSpc>
                <a:spcPct val="140000"/>
              </a:lnSpc>
              <a:spcBef>
                <a:spcPts val="0"/>
              </a:spcBef>
              <a:buSzTx/>
              <a:buFontTx/>
              <a:buNone/>
              <a:tabLst>
                <a:tab pos="914400" algn="l"/>
                <a:tab pos="1828800" algn="l"/>
                <a:tab pos="2743200" algn="l"/>
              </a:tabLst>
              <a:defRPr sz="2000">
                <a:latin typeface="Tahoma"/>
                <a:ea typeface="Tahoma"/>
                <a:cs typeface="Tahoma"/>
              </a:defRPr>
            </a:pPr>
            <a:r>
              <a:rPr/>
              <a:t>15.05 Break</a:t>
            </a:r>
            <a:endParaRPr/>
          </a:p>
          <a:p>
            <a:pPr marL="0" lvl="7" indent="1600200">
              <a:lnSpc>
                <a:spcPct val="140000"/>
              </a:lnSpc>
              <a:spcBef>
                <a:spcPts val="0"/>
              </a:spcBef>
              <a:buSzTx/>
              <a:buFontTx/>
              <a:buNone/>
              <a:tabLst>
                <a:tab pos="914400" algn="l"/>
                <a:tab pos="1828800" algn="l"/>
                <a:tab pos="2743200" algn="l"/>
              </a:tabLst>
              <a:defRPr sz="2000">
                <a:latin typeface="Tahoma"/>
                <a:ea typeface="Tahoma"/>
                <a:cs typeface="Tahoma"/>
              </a:defRPr>
            </a:pPr>
            <a:r>
              <a:rPr/>
              <a:t>15.10 User needs and challenges</a:t>
            </a:r>
            <a:endParaRPr/>
          </a:p>
          <a:p>
            <a:pPr marL="0" lvl="7" indent="1600200">
              <a:lnSpc>
                <a:spcPct val="140000"/>
              </a:lnSpc>
              <a:spcBef>
                <a:spcPts val="0"/>
              </a:spcBef>
              <a:buSzTx/>
              <a:buFontTx/>
              <a:buNone/>
              <a:tabLst>
                <a:tab pos="914400" algn="l"/>
                <a:tab pos="1828800" algn="l"/>
                <a:tab pos="2743200" algn="l"/>
              </a:tabLst>
              <a:defRPr sz="2000">
                <a:latin typeface="Tahoma"/>
                <a:ea typeface="Tahoma"/>
                <a:cs typeface="Tahoma"/>
              </a:defRPr>
            </a:pPr>
            <a:r>
              <a:rPr/>
              <a:t>15.35 How might DSH help you?</a:t>
            </a:r>
            <a:endParaRPr/>
          </a:p>
          <a:p>
            <a:pPr marL="0" lvl="7" indent="1600200">
              <a:lnSpc>
                <a:spcPct val="140000"/>
              </a:lnSpc>
              <a:spcBef>
                <a:spcPts val="0"/>
              </a:spcBef>
              <a:buSzTx/>
              <a:buFontTx/>
              <a:buNone/>
              <a:tabLst>
                <a:tab pos="914400" algn="l"/>
                <a:tab pos="1828800" algn="l"/>
                <a:tab pos="2743200" algn="l"/>
              </a:tabLst>
              <a:defRPr sz="2000">
                <a:latin typeface="Tahoma"/>
                <a:ea typeface="Tahoma"/>
                <a:cs typeface="Tahoma"/>
              </a:defRPr>
            </a:pPr>
            <a:r>
              <a:rPr/>
              <a:t>15.50 Close</a:t>
            </a:r>
            <a:endParaRPr/>
          </a:p>
        </p:txBody>
      </p:sp>
      <p:pic>
        <p:nvPicPr>
          <p:cNvPr id="121" name="image1.jpeg" descr="image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291691" y="6230520"/>
            <a:ext cx="1715412" cy="484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583670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b="0">
                <a:latin typeface="Tahoma"/>
                <a:cs typeface="Tahoma"/>
              </a:rPr>
              <a:t>Analysts Monitoring</a:t>
            </a:r>
            <a:endParaRPr/>
          </a:p>
        </p:txBody>
      </p:sp>
      <p:sp>
        <p:nvSpPr>
          <p:cNvPr id="1263808491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4"/>
            <a:ext cx="5181599" cy="435133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>
                <a:latin typeface="Tahoma"/>
                <a:cs typeface="Tahoma"/>
              </a:rPr>
              <a:t>I need to use data to demonstrate the condition of the environment in a consistent format that will allow the heath of the environment, and the performance of environmental policy, to be scrutinised over time.</a:t>
            </a:r>
            <a:endParaRPr/>
          </a:p>
        </p:txBody>
      </p:sp>
      <p:pic>
        <p:nvPicPr>
          <p:cNvPr id="1377991700" name="Picture 137799169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91690" y="6230520"/>
            <a:ext cx="1715410" cy="484602"/>
          </a:xfrm>
          <a:prstGeom prst="rect">
            <a:avLst/>
          </a:prstGeom>
        </p:spPr>
      </p:pic>
      <p:pic>
        <p:nvPicPr>
          <p:cNvPr id="1653418663" name="Picture 165341866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8197" y="1825623"/>
            <a:ext cx="4932260" cy="3287843"/>
          </a:xfrm>
          <a:prstGeom prst="rect">
            <a:avLst/>
          </a:prstGeom>
        </p:spPr>
      </p:pic>
      <p:sp>
        <p:nvSpPr>
          <p:cNvPr id="453206954" name="TextBox 453206953"/>
          <p:cNvSpPr txBox="1"/>
          <p:nvPr/>
        </p:nvSpPr>
        <p:spPr bwMode="auto">
          <a:xfrm>
            <a:off x="838197" y="6501403"/>
            <a:ext cx="3439866" cy="2137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800">
                <a:latin typeface="Tahoma"/>
                <a:cs typeface="Tahoma"/>
              </a:rPr>
              <a:t>https://www.pexels.com/photo/white-10-feet-steel-tape-162500/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439314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b="0">
                <a:latin typeface="Tahoma"/>
                <a:cs typeface="Tahoma"/>
              </a:rPr>
              <a:t>Designers of Monitoring</a:t>
            </a:r>
            <a:endParaRPr/>
          </a:p>
        </p:txBody>
      </p:sp>
      <p:sp>
        <p:nvSpPr>
          <p:cNvPr id="1051840172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3"/>
            <a:ext cx="5181598" cy="435133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>
                <a:latin typeface="Tahoma"/>
                <a:cs typeface="Tahoma"/>
              </a:rPr>
              <a:t>I need to identify measures of environmental health to use for scrutinising and evaluating policy, and informing future decisions.</a:t>
            </a:r>
            <a:endParaRPr/>
          </a:p>
        </p:txBody>
      </p:sp>
      <p:pic>
        <p:nvPicPr>
          <p:cNvPr id="1621605963" name="Picture 162160596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91689" y="6230520"/>
            <a:ext cx="1715409" cy="484601"/>
          </a:xfrm>
          <a:prstGeom prst="rect">
            <a:avLst/>
          </a:prstGeom>
        </p:spPr>
      </p:pic>
      <p:pic>
        <p:nvPicPr>
          <p:cNvPr id="1818323308" name="Picture 181832330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51674" y="1825623"/>
            <a:ext cx="4954644" cy="3602071"/>
          </a:xfrm>
          <a:prstGeom prst="rect">
            <a:avLst/>
          </a:prstGeom>
        </p:spPr>
      </p:pic>
      <p:sp>
        <p:nvSpPr>
          <p:cNvPr id="1952506886" name="TextBox 1952506885"/>
          <p:cNvSpPr txBox="1"/>
          <p:nvPr/>
        </p:nvSpPr>
        <p:spPr bwMode="auto">
          <a:xfrm>
            <a:off x="951674" y="6230520"/>
            <a:ext cx="3841920" cy="2137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800">
                <a:latin typeface="Tahoma"/>
                <a:cs typeface="Tahoma"/>
              </a:rPr>
              <a:t>https://www.pexels.com/photo/abstract-bright-close-up-color-268460/</a:t>
            </a:r>
            <a:r>
              <a:rPr>
                <a:latin typeface="Tahoma"/>
                <a:cs typeface="Tahoma"/>
              </a:rPr>
              <a:t>	</a:t>
            </a:r>
            <a:endParaRPr sz="800">
              <a:latin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131581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b="0">
                <a:latin typeface="Tahoma"/>
                <a:cs typeface="Tahoma"/>
              </a:rPr>
              <a:t>Data Support</a:t>
            </a:r>
            <a:endParaRPr/>
          </a:p>
        </p:txBody>
      </p:sp>
      <p:sp>
        <p:nvSpPr>
          <p:cNvPr id="124580333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3"/>
            <a:ext cx="5181598" cy="435133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>
                <a:latin typeface="Tahoma"/>
                <a:cs typeface="Tahoma"/>
              </a:rPr>
              <a:t>I need to support others to more readily explore data and obtain useful insights. I compile data and create data products that allow others to readily explore information relevant to their needs.</a:t>
            </a:r>
            <a:endParaRPr/>
          </a:p>
        </p:txBody>
      </p:sp>
      <p:pic>
        <p:nvPicPr>
          <p:cNvPr id="215199216" name="Picture 21519921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91689" y="6230520"/>
            <a:ext cx="1715409" cy="484601"/>
          </a:xfrm>
          <a:prstGeom prst="rect">
            <a:avLst/>
          </a:prstGeom>
        </p:spPr>
      </p:pic>
      <p:sp>
        <p:nvSpPr>
          <p:cNvPr id="294951307" name="TextBox 294951306"/>
          <p:cNvSpPr txBox="1"/>
          <p:nvPr/>
        </p:nvSpPr>
        <p:spPr bwMode="auto">
          <a:xfrm>
            <a:off x="951674" y="6279157"/>
            <a:ext cx="3843720" cy="2137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800">
                <a:latin typeface="Tahoma"/>
                <a:cs typeface="Tahoma"/>
              </a:rPr>
              <a:t>https://www.pexels.com/photo/adult-background-ball-shaped-blur-220147/</a:t>
            </a:r>
            <a:r>
              <a:rPr>
                <a:latin typeface="Tahoma"/>
                <a:cs typeface="Tahoma"/>
              </a:rPr>
              <a:t>	</a:t>
            </a:r>
            <a:endParaRPr/>
          </a:p>
        </p:txBody>
      </p:sp>
      <p:pic>
        <p:nvPicPr>
          <p:cNvPr id="1130112824" name="Picture 113011282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51674" y="1825623"/>
            <a:ext cx="4953737" cy="3005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835398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b="0">
                <a:latin typeface="Tahoma"/>
                <a:cs typeface="Tahoma"/>
              </a:rPr>
              <a:t>GIS Specialists</a:t>
            </a:r>
            <a:endParaRPr/>
          </a:p>
        </p:txBody>
      </p:sp>
      <p:sp>
        <p:nvSpPr>
          <p:cNvPr id="174555670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3"/>
            <a:ext cx="5181598" cy="435133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>
                <a:latin typeface="Tahoma"/>
                <a:cs typeface="Tahoma"/>
              </a:rPr>
              <a:t>I need to create data products that allow my intended audience to readily comprehend and explore information that is relevant to their needs, using map based formats.</a:t>
            </a:r>
            <a:endParaRPr/>
          </a:p>
        </p:txBody>
      </p:sp>
      <p:pic>
        <p:nvPicPr>
          <p:cNvPr id="1885436323" name="Picture 188543632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91689" y="6230520"/>
            <a:ext cx="1715409" cy="484601"/>
          </a:xfrm>
          <a:prstGeom prst="rect">
            <a:avLst/>
          </a:prstGeom>
        </p:spPr>
      </p:pic>
      <p:sp>
        <p:nvSpPr>
          <p:cNvPr id="930942239" name="TextBox 930942238"/>
          <p:cNvSpPr txBox="1"/>
          <p:nvPr/>
        </p:nvSpPr>
        <p:spPr bwMode="auto">
          <a:xfrm>
            <a:off x="951673" y="6608440"/>
            <a:ext cx="3842640" cy="2137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800">
                <a:latin typeface="Tahoma"/>
                <a:cs typeface="Tahoma"/>
              </a:rPr>
              <a:t>https://www.pexels.com/photo/australia-map-68704/</a:t>
            </a:r>
            <a:endParaRPr>
              <a:latin typeface="Tahoma"/>
              <a:cs typeface="Tahoma"/>
            </a:endParaRPr>
          </a:p>
        </p:txBody>
      </p:sp>
      <p:pic>
        <p:nvPicPr>
          <p:cNvPr id="1046527691" name="Picture 104652769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51674" y="1825623"/>
            <a:ext cx="4963110" cy="3182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8497615" name="Picture 110849761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1674" y="1825623"/>
            <a:ext cx="4949767" cy="3278093"/>
          </a:xfrm>
          <a:prstGeom prst="rect">
            <a:avLst/>
          </a:prstGeom>
        </p:spPr>
      </p:pic>
      <p:sp>
        <p:nvSpPr>
          <p:cNvPr id="105979920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b="0">
                <a:latin typeface="Tahoma"/>
                <a:cs typeface="Tahoma"/>
              </a:rPr>
              <a:t>Analysts Identifying Correlations and Making Predictions</a:t>
            </a:r>
            <a:endParaRPr/>
          </a:p>
        </p:txBody>
      </p:sp>
      <p:sp>
        <p:nvSpPr>
          <p:cNvPr id="435274941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3"/>
            <a:ext cx="5181598" cy="435133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>
                <a:latin typeface="Tahoma"/>
                <a:cs typeface="Tahoma"/>
              </a:rPr>
              <a:t>I need to find and analyse data to identify correlations and make predictions about the likely impact of actions.</a:t>
            </a:r>
            <a:endParaRPr/>
          </a:p>
        </p:txBody>
      </p:sp>
      <p:pic>
        <p:nvPicPr>
          <p:cNvPr id="479411365" name="Picture 47941136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291689" y="6230520"/>
            <a:ext cx="1715409" cy="484601"/>
          </a:xfrm>
          <a:prstGeom prst="rect">
            <a:avLst/>
          </a:prstGeom>
        </p:spPr>
      </p:pic>
      <p:sp>
        <p:nvSpPr>
          <p:cNvPr id="2094379000" name="TextBox 2094378999"/>
          <p:cNvSpPr txBox="1"/>
          <p:nvPr/>
        </p:nvSpPr>
        <p:spPr bwMode="auto">
          <a:xfrm>
            <a:off x="951674" y="6365960"/>
            <a:ext cx="3844800" cy="2137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800">
                <a:latin typeface="Tahoma"/>
                <a:cs typeface="Tahoma"/>
              </a:rPr>
              <a:t>https://www.pexels.com/photo/person-holding-pen-pointing-at-graph-590020/</a:t>
            </a:r>
            <a:r>
              <a:rPr>
                <a:latin typeface="Tahoma"/>
                <a:cs typeface="Tahoma"/>
              </a:rPr>
              <a:t>	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047055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Tahoma"/>
                <a:cs typeface="Tahoma"/>
              </a:rPr>
              <a:t>Data Leaders</a:t>
            </a:r>
            <a:endParaRPr/>
          </a:p>
        </p:txBody>
      </p:sp>
      <p:sp>
        <p:nvSpPr>
          <p:cNvPr id="2011149240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3"/>
            <a:ext cx="5181598" cy="435133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>
                <a:latin typeface="Tahoma"/>
                <a:cs typeface="Tahoma"/>
              </a:rPr>
              <a:t>I need to make sure my organisation is working effectively with data.</a:t>
            </a:r>
            <a:endParaRPr/>
          </a:p>
        </p:txBody>
      </p:sp>
      <p:pic>
        <p:nvPicPr>
          <p:cNvPr id="594566228" name="Picture 59456622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291689" y="6230520"/>
            <a:ext cx="1715409" cy="484601"/>
          </a:xfrm>
          <a:prstGeom prst="rect">
            <a:avLst/>
          </a:prstGeom>
        </p:spPr>
      </p:pic>
      <p:sp>
        <p:nvSpPr>
          <p:cNvPr id="1718853845" name="TextBox 1718853844"/>
          <p:cNvSpPr txBox="1"/>
          <p:nvPr/>
        </p:nvSpPr>
        <p:spPr bwMode="auto">
          <a:xfrm>
            <a:off x="951674" y="6472820"/>
            <a:ext cx="3845519" cy="2137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800">
                <a:latin typeface="Tahoma"/>
                <a:cs typeface="Tahoma"/>
              </a:rPr>
              <a:t>https://www.pexels.com/photo/paper-boats-on-solid-surface-194094/</a:t>
            </a:r>
            <a:endParaRPr>
              <a:latin typeface="Tahoma"/>
              <a:cs typeface="Tahoma"/>
            </a:endParaRPr>
          </a:p>
        </p:txBody>
      </p:sp>
      <p:pic>
        <p:nvPicPr>
          <p:cNvPr id="1418382846" name="Picture 141838284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51674" y="1825623"/>
            <a:ext cx="4930252" cy="3278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72353261" name="Picture 207235326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51674" y="1825623"/>
            <a:ext cx="4910391" cy="3278093"/>
          </a:xfrm>
          <a:prstGeom prst="rect">
            <a:avLst/>
          </a:prstGeom>
        </p:spPr>
      </p:pic>
      <p:sp>
        <p:nvSpPr>
          <p:cNvPr id="91113605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b="0">
                <a:latin typeface="Tahoma"/>
                <a:cs typeface="Tahoma"/>
              </a:rPr>
              <a:t>Data Governance Managers</a:t>
            </a:r>
            <a:endParaRPr/>
          </a:p>
        </p:txBody>
      </p:sp>
      <p:sp>
        <p:nvSpPr>
          <p:cNvPr id="534878463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3"/>
            <a:ext cx="5181598" cy="435133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>
                <a:latin typeface="Tahoma"/>
                <a:cs typeface="Tahoma"/>
              </a:rPr>
              <a:t>I need to ensure datasets I have responsibility for meet appropriate standards, and are appropriately stored, shared, and kept up to date. </a:t>
            </a:r>
            <a:endParaRPr/>
          </a:p>
          <a:p>
            <a:pPr marL="0" indent="0">
              <a:buFont typeface="Arial"/>
              <a:buNone/>
              <a:defRPr/>
            </a:pPr>
            <a:endParaRPr>
              <a:latin typeface="Tahoma"/>
              <a:cs typeface="Tahoma"/>
            </a:endParaRPr>
          </a:p>
          <a:p>
            <a:pPr marL="0" indent="0">
              <a:buFont typeface="Arial"/>
              <a:buNone/>
              <a:defRPr/>
            </a:pPr>
            <a:r>
              <a:rPr>
                <a:latin typeface="Tahoma"/>
                <a:cs typeface="Tahoma"/>
              </a:rPr>
              <a:t>So that they can be readily discovered and used by others.</a:t>
            </a:r>
            <a:endParaRPr/>
          </a:p>
        </p:txBody>
      </p:sp>
      <p:pic>
        <p:nvPicPr>
          <p:cNvPr id="1992234814" name="Picture 19922348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291689" y="6230520"/>
            <a:ext cx="1715409" cy="484601"/>
          </a:xfrm>
          <a:prstGeom prst="rect">
            <a:avLst/>
          </a:prstGeom>
        </p:spPr>
      </p:pic>
      <p:sp>
        <p:nvSpPr>
          <p:cNvPr id="1039043646" name="TextBox 1039043645"/>
          <p:cNvSpPr txBox="1"/>
          <p:nvPr/>
        </p:nvSpPr>
        <p:spPr bwMode="auto">
          <a:xfrm>
            <a:off x="951674" y="6501402"/>
            <a:ext cx="3845519" cy="2137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800">
                <a:latin typeface="Tahoma"/>
                <a:cs typeface="Tahoma"/>
              </a:rPr>
              <a:t>https://www.pexels.com/photo/gray-steel-file-cabinet-1370294/</a:t>
            </a:r>
            <a:endParaRPr>
              <a:latin typeface="Tahoma"/>
              <a:cs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149941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latin typeface="Tahoma"/>
                <a:cs typeface="Tahoma"/>
              </a:rPr>
              <a:t>Your Questions and Feedback...</a:t>
            </a:r>
            <a:endParaRPr/>
          </a:p>
        </p:txBody>
      </p:sp>
      <p:pic>
        <p:nvPicPr>
          <p:cNvPr id="208119244" name="Picture 20811924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291690" y="6230520"/>
            <a:ext cx="1715410" cy="484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74275344" name="Picture 167427534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73124" y="670718"/>
            <a:ext cx="10626165" cy="551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75495904" name="Picture 57549590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73124" y="670718"/>
            <a:ext cx="10626165" cy="5516562"/>
          </a:xfrm>
          <a:prstGeom prst="rect">
            <a:avLst/>
          </a:prstGeom>
        </p:spPr>
      </p:pic>
      <p:pic>
        <p:nvPicPr>
          <p:cNvPr id="1398961601" name="Picture 13989616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04575" y="803671"/>
            <a:ext cx="10694715" cy="5506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3" name="image1.jpeg" descr="image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291689" y="6230520"/>
            <a:ext cx="1715411" cy="484603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itle 1"/>
          <p:cNvSpPr txBox="1">
            <a:spLocks noGrp="1"/>
          </p:cNvSpPr>
          <p:nvPr>
            <p:ph type="title"/>
          </p:nvPr>
        </p:nvSpPr>
        <p:spPr bwMode="auto">
          <a:xfrm>
            <a:off x="673100" y="510573"/>
            <a:ext cx="10515600" cy="949472"/>
          </a:xfrm>
          <a:prstGeom prst="rect">
            <a:avLst/>
          </a:prstGeom>
        </p:spPr>
        <p:txBody>
          <a:bodyPr/>
          <a:lstStyle>
            <a:lvl1pPr>
              <a:defRPr sz="5200"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Community code of conduct</a:t>
            </a:r>
            <a:endParaRPr/>
          </a:p>
        </p:txBody>
      </p:sp>
      <p:sp>
        <p:nvSpPr>
          <p:cNvPr id="125" name="Open Data Manchester is an inclusive community. Everyone is welcome.…"/>
          <p:cNvSpPr txBox="1"/>
          <p:nvPr/>
        </p:nvSpPr>
        <p:spPr bwMode="auto">
          <a:xfrm>
            <a:off x="752937" y="1653262"/>
            <a:ext cx="10686126" cy="43840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200526" indent="-200526" defTabSz="825500">
              <a:lnSpc>
                <a:spcPct val="80000"/>
              </a:lnSpc>
              <a:buSzPct val="100000"/>
              <a:buChar char="•"/>
              <a:defRPr sz="2000" cap="all">
                <a:latin typeface="Tahoma"/>
                <a:ea typeface="Tahoma"/>
                <a:cs typeface="Tahoma"/>
              </a:defRPr>
            </a:pPr>
            <a:endParaRPr/>
          </a:p>
          <a:p>
            <a:pPr marL="180473" indent="-180473" defTabSz="457200">
              <a:spcBef>
                <a:spcPts val="900"/>
              </a:spcBef>
              <a:buSzPct val="100000"/>
              <a:buChar char="•"/>
              <a:defRPr>
                <a:latin typeface="Verdana"/>
                <a:ea typeface="Verdana"/>
                <a:cs typeface="Verdana"/>
              </a:defRPr>
            </a:pPr>
            <a:r>
              <a:rPr/>
              <a:t>Open Data Manchester is an inclusive community. Everyone is welcome.</a:t>
            </a:r>
            <a:endParaRPr/>
          </a:p>
          <a:p>
            <a:pPr marL="180473" indent="-180473" defTabSz="457200">
              <a:spcBef>
                <a:spcPts val="900"/>
              </a:spcBef>
              <a:buSzPct val="100000"/>
              <a:buChar char="•"/>
              <a:defRPr>
                <a:latin typeface="Verdana"/>
                <a:ea typeface="Verdana"/>
                <a:cs typeface="Verdana"/>
              </a:defRPr>
            </a:pPr>
            <a:r>
              <a:rPr/>
              <a:t>You are free and encouraged to share your ideas, contribute to discussions, agree or disagree.</a:t>
            </a:r>
            <a:endParaRPr/>
          </a:p>
          <a:p>
            <a:pPr marL="180473" indent="-180473" defTabSz="457200">
              <a:spcBef>
                <a:spcPts val="900"/>
              </a:spcBef>
              <a:buSzPct val="100000"/>
              <a:buChar char="•"/>
              <a:defRPr>
                <a:latin typeface="Verdana"/>
                <a:ea typeface="Verdana"/>
                <a:cs typeface="Verdana"/>
              </a:defRPr>
            </a:pPr>
            <a:r>
              <a:rPr/>
              <a:t>Everyone should be allowed time and space to speak without interruption.</a:t>
            </a:r>
            <a:endParaRPr/>
          </a:p>
          <a:p>
            <a:pPr marL="180473" indent="-180473" defTabSz="457200">
              <a:spcBef>
                <a:spcPts val="900"/>
              </a:spcBef>
              <a:buSzPct val="100000"/>
              <a:buChar char="•"/>
              <a:defRPr>
                <a:latin typeface="Verdana"/>
                <a:ea typeface="Verdana"/>
                <a:cs typeface="Verdana"/>
              </a:defRPr>
            </a:pPr>
            <a:r>
              <a:rPr/>
              <a:t>Not everyone feels confident enough to speak up, particularly in larger groups. Be mindful of those who haven’t contributed and give them space to speak if they wish.</a:t>
            </a:r>
            <a:endParaRPr/>
          </a:p>
          <a:p>
            <a:pPr marL="180473" indent="-180473" defTabSz="457200">
              <a:spcBef>
                <a:spcPts val="900"/>
              </a:spcBef>
              <a:buSzPct val="100000"/>
              <a:buChar char="•"/>
              <a:defRPr>
                <a:latin typeface="Verdana"/>
                <a:ea typeface="Verdana"/>
                <a:cs typeface="Verdana"/>
              </a:defRPr>
            </a:pPr>
            <a:r>
              <a:rPr/>
              <a:t>At the same time, not everyone feels comfortable speaking in public and that’s also OK.</a:t>
            </a:r>
            <a:endParaRPr/>
          </a:p>
          <a:p>
            <a:pPr marL="180473" indent="-180473" defTabSz="457200">
              <a:spcBef>
                <a:spcPts val="900"/>
              </a:spcBef>
              <a:buSzPct val="100000"/>
              <a:buChar char="•"/>
              <a:defRPr>
                <a:latin typeface="Verdana"/>
                <a:ea typeface="Verdana"/>
                <a:cs typeface="Verdana"/>
              </a:defRPr>
            </a:pPr>
            <a:r>
              <a:rPr/>
              <a:t>If you cause anyone to feel unwelcome or unsafe, you will be asked to leave.</a:t>
            </a:r>
            <a:endParaRPr/>
          </a:p>
          <a:p>
            <a:pPr marL="180473" indent="-180473" defTabSz="457200">
              <a:spcBef>
                <a:spcPts val="900"/>
              </a:spcBef>
              <a:buSzPct val="100000"/>
              <a:buChar char="•"/>
              <a:defRPr>
                <a:latin typeface="Verdana"/>
                <a:ea typeface="Verdana"/>
                <a:cs typeface="Verdana"/>
              </a:defRPr>
            </a:pPr>
            <a:r>
              <a:rPr/>
              <a:t>We welcome suggestions from you about how we can improve our events.</a:t>
            </a:r>
            <a:endParaRPr/>
          </a:p>
          <a:p>
            <a:pPr marL="180473" indent="-180473" defTabSz="457200">
              <a:spcBef>
                <a:spcPts val="900"/>
              </a:spcBef>
              <a:buSzPct val="100000"/>
              <a:buChar char="•"/>
              <a:defRPr>
                <a:latin typeface="Verdana"/>
                <a:ea typeface="Verdana"/>
                <a:cs typeface="Verdana"/>
              </a:defRPr>
            </a:pPr>
            <a:endParaRPr/>
          </a:p>
          <a:p>
            <a:pPr defTabSz="457200">
              <a:spcBef>
                <a:spcPts val="900"/>
              </a:spcBef>
              <a:defRPr>
                <a:latin typeface="Verdana"/>
                <a:ea typeface="Verdana"/>
                <a:cs typeface="Verdana"/>
              </a:defRPr>
            </a:pPr>
            <a:r>
              <a:rPr/>
              <a:t>Full code of conduct, including Community Custodian details at: https://</a:t>
            </a:r>
            <a:r>
              <a:rPr u="sng">
                <a:hlinkClick r:id="rId3" tooltip="http://bit.ly/ODM-CCC"/>
              </a:rPr>
              <a:t>bit.ly/ODM-CCC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12652570" name="Picture 81265256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73124" y="670718"/>
            <a:ext cx="10626165" cy="5516562"/>
          </a:xfrm>
          <a:prstGeom prst="rect">
            <a:avLst/>
          </a:prstGeom>
        </p:spPr>
      </p:pic>
      <p:pic>
        <p:nvPicPr>
          <p:cNvPr id="1399080268" name="Picture 139908026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04575" y="803671"/>
            <a:ext cx="10694715" cy="5506639"/>
          </a:xfrm>
          <a:prstGeom prst="rect">
            <a:avLst/>
          </a:prstGeom>
        </p:spPr>
      </p:pic>
      <p:pic>
        <p:nvPicPr>
          <p:cNvPr id="1055663651" name="Picture 105566365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54062" y="803671"/>
            <a:ext cx="10761418" cy="5506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0" name="image1.jpeg" descr="image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291689" y="6230520"/>
            <a:ext cx="1715411" cy="48460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itle 1"/>
          <p:cNvSpPr txBox="1">
            <a:spLocks noGrp="1"/>
          </p:cNvSpPr>
          <p:nvPr>
            <p:ph type="title"/>
          </p:nvPr>
        </p:nvSpPr>
        <p:spPr bwMode="auto">
          <a:xfrm>
            <a:off x="831849" y="2451858"/>
            <a:ext cx="10515601" cy="949473"/>
          </a:xfrm>
          <a:prstGeom prst="rect">
            <a:avLst/>
          </a:prstGeom>
        </p:spPr>
        <p:txBody>
          <a:bodyPr/>
          <a:lstStyle>
            <a:lvl1pPr>
              <a:defRPr sz="5200"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 lang="en-GB"/>
              <a:t>User Journeys</a:t>
            </a:r>
            <a:endParaRPr/>
          </a:p>
        </p:txBody>
      </p:sp>
      <p:sp>
        <p:nvSpPr>
          <p:cNvPr id="182" name="Text Placehold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838200" y="3437390"/>
            <a:ext cx="10515600" cy="1500187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 lang="en-GB"/>
              <a:t>Sophie Walker </a:t>
            </a:r>
            <a:r>
              <a:rPr/>
              <a:t>- Open Data Manchester CIC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7" name="image1.jpeg" descr="image1.jpe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291689" y="6230520"/>
            <a:ext cx="1715411" cy="484603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itle 1"/>
          <p:cNvSpPr txBox="1">
            <a:spLocks noGrp="1"/>
          </p:cNvSpPr>
          <p:nvPr>
            <p:ph type="title"/>
          </p:nvPr>
        </p:nvSpPr>
        <p:spPr bwMode="auto">
          <a:xfrm>
            <a:off x="831849" y="2451858"/>
            <a:ext cx="10515601" cy="949473"/>
          </a:xfrm>
          <a:prstGeom prst="rect">
            <a:avLst/>
          </a:prstGeom>
        </p:spPr>
        <p:txBody>
          <a:bodyPr/>
          <a:lstStyle>
            <a:lvl1pPr>
              <a:defRPr sz="5200"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Introduction to DSH</a:t>
            </a:r>
            <a:endParaRPr/>
          </a:p>
        </p:txBody>
      </p:sp>
      <p:sp>
        <p:nvSpPr>
          <p:cNvPr id="129" name="Text Placehold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838200" y="3437390"/>
            <a:ext cx="10515600" cy="1500187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/>
              <a:t>Richard Kingston - University of Manchester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tter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tter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05654050" name="Picture 180565404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73124" y="670718"/>
            <a:ext cx="10626165" cy="5516562"/>
          </a:xfrm>
          <a:prstGeom prst="rect">
            <a:avLst/>
          </a:prstGeom>
        </p:spPr>
      </p:pic>
      <p:pic>
        <p:nvPicPr>
          <p:cNvPr id="1839726974" name="Picture 183972697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04575" y="803671"/>
            <a:ext cx="10694715" cy="5506639"/>
          </a:xfrm>
          <a:prstGeom prst="rect">
            <a:avLst/>
          </a:prstGeom>
        </p:spPr>
      </p:pic>
      <p:pic>
        <p:nvPicPr>
          <p:cNvPr id="1215984822" name="Picture 121598482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54062" y="803671"/>
            <a:ext cx="10761418" cy="5506639"/>
          </a:xfrm>
          <a:prstGeom prst="rect">
            <a:avLst/>
          </a:prstGeom>
        </p:spPr>
      </p:pic>
      <p:pic>
        <p:nvPicPr>
          <p:cNvPr id="1020063598" name="Picture 102006359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04575" y="803671"/>
            <a:ext cx="10724589" cy="5556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7760190" name="Picture 112776018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73124" y="670718"/>
            <a:ext cx="10626165" cy="5516562"/>
          </a:xfrm>
          <a:prstGeom prst="rect">
            <a:avLst/>
          </a:prstGeom>
        </p:spPr>
      </p:pic>
      <p:pic>
        <p:nvPicPr>
          <p:cNvPr id="1082246273" name="Picture 108224627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04575" y="803671"/>
            <a:ext cx="10694715" cy="5506639"/>
          </a:xfrm>
          <a:prstGeom prst="rect">
            <a:avLst/>
          </a:prstGeom>
        </p:spPr>
      </p:pic>
      <p:pic>
        <p:nvPicPr>
          <p:cNvPr id="1858874533" name="Picture 185887453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54062" y="803671"/>
            <a:ext cx="10761418" cy="5506639"/>
          </a:xfrm>
          <a:prstGeom prst="rect">
            <a:avLst/>
          </a:prstGeom>
        </p:spPr>
      </p:pic>
      <p:pic>
        <p:nvPicPr>
          <p:cNvPr id="1115363273" name="Picture 111536327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04575" y="803671"/>
            <a:ext cx="10724589" cy="5556249"/>
          </a:xfrm>
          <a:prstGeom prst="rect">
            <a:avLst/>
          </a:prstGeom>
        </p:spPr>
      </p:pic>
      <p:pic>
        <p:nvPicPr>
          <p:cNvPr id="1807695460" name="Picture 180769545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54062" y="803671"/>
            <a:ext cx="10775101" cy="5559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38793" y="0"/>
            <a:ext cx="12250190" cy="6858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 bwMode="auto">
          <a:xfrm>
            <a:off x="-58190" y="-19200"/>
            <a:ext cx="4569431" cy="6886725"/>
            <a:chOff x="4631434" y="-19200"/>
            <a:chExt cx="4569431" cy="6886725"/>
          </a:xfrm>
        </p:grpSpPr>
        <p:grpSp>
          <p:nvGrpSpPr>
            <p:cNvPr id="19" name="Group 18"/>
            <p:cNvGrpSpPr/>
            <p:nvPr userDrawn="1"/>
          </p:nvGrpSpPr>
          <p:grpSpPr bwMode="auto">
            <a:xfrm>
              <a:off x="4631434" y="-19200"/>
              <a:ext cx="4569431" cy="6886725"/>
              <a:chOff x="4631434" y="-19200"/>
              <a:chExt cx="4569431" cy="6886725"/>
            </a:xfrm>
          </p:grpSpPr>
          <p:sp>
            <p:nvSpPr>
              <p:cNvPr id="26" name="Rectangle 14"/>
              <p:cNvSpPr/>
              <p:nvPr userDrawn="1"/>
            </p:nvSpPr>
            <p:spPr bwMode="auto">
              <a:xfrm>
                <a:off x="4631434" y="-19200"/>
                <a:ext cx="4569431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4410075 w 8941406"/>
                  <a:gd name="connsiteY0" fmla="*/ 0 h 6877200"/>
                  <a:gd name="connsiteX1" fmla="*/ 6068666 w 8941406"/>
                  <a:gd name="connsiteY1" fmla="*/ 15240 h 6877200"/>
                  <a:gd name="connsiteX2" fmla="*/ 8941406 w 8941406"/>
                  <a:gd name="connsiteY2" fmla="*/ 6877200 h 6877200"/>
                  <a:gd name="connsiteX3" fmla="*/ 0 w 8941406"/>
                  <a:gd name="connsiteY3" fmla="*/ 6877200 h 6877200"/>
                  <a:gd name="connsiteX4" fmla="*/ 4410075 w 8941406"/>
                  <a:gd name="connsiteY4" fmla="*/ 0 h 6877200"/>
                  <a:gd name="connsiteX0" fmla="*/ 38100 w 4569431"/>
                  <a:gd name="connsiteY0" fmla="*/ 0 h 6877200"/>
                  <a:gd name="connsiteX1" fmla="*/ 1696691 w 4569431"/>
                  <a:gd name="connsiteY1" fmla="*/ 15240 h 6877200"/>
                  <a:gd name="connsiteX2" fmla="*/ 4569431 w 4569431"/>
                  <a:gd name="connsiteY2" fmla="*/ 6877200 h 6877200"/>
                  <a:gd name="connsiteX3" fmla="*/ 0 w 4569431"/>
                  <a:gd name="connsiteY3" fmla="*/ 6867675 h 6877200"/>
                  <a:gd name="connsiteX4" fmla="*/ 38100 w 4569431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31" h="6877200" fill="norm" stroke="1" extrusionOk="0">
                    <a:moveTo>
                      <a:pt x="38100" y="0"/>
                    </a:moveTo>
                    <a:lnTo>
                      <a:pt x="1696691" y="15240"/>
                    </a:lnTo>
                    <a:lnTo>
                      <a:pt x="4569431" y="6877200"/>
                    </a:lnTo>
                    <a:lnTo>
                      <a:pt x="0" y="6867675"/>
                    </a:lnTo>
                    <a:lnTo>
                      <a:pt x="38100" y="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27" name="Rectangle 14"/>
              <p:cNvSpPr/>
              <p:nvPr userDrawn="1"/>
            </p:nvSpPr>
            <p:spPr bwMode="auto">
              <a:xfrm>
                <a:off x="4640962" y="-19200"/>
                <a:ext cx="4283681" cy="688672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4695825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4695825 w 8941406"/>
                  <a:gd name="connsiteY4" fmla="*/ 0 h 6867675"/>
                  <a:gd name="connsiteX0" fmla="*/ 95250 w 4340831"/>
                  <a:gd name="connsiteY0" fmla="*/ 0 h 6867675"/>
                  <a:gd name="connsiteX1" fmla="*/ 1468091 w 4340831"/>
                  <a:gd name="connsiteY1" fmla="*/ 5715 h 6867675"/>
                  <a:gd name="connsiteX2" fmla="*/ 4340831 w 4340831"/>
                  <a:gd name="connsiteY2" fmla="*/ 6867675 h 6867675"/>
                  <a:gd name="connsiteX3" fmla="*/ 0 w 4340831"/>
                  <a:gd name="connsiteY3" fmla="*/ 6839100 h 6867675"/>
                  <a:gd name="connsiteX4" fmla="*/ 95250 w 4340831"/>
                  <a:gd name="connsiteY4" fmla="*/ 0 h 6867675"/>
                  <a:gd name="connsiteX0" fmla="*/ 38100 w 4283681"/>
                  <a:gd name="connsiteY0" fmla="*/ 0 h 6877200"/>
                  <a:gd name="connsiteX1" fmla="*/ 1410941 w 4283681"/>
                  <a:gd name="connsiteY1" fmla="*/ 5715 h 6877200"/>
                  <a:gd name="connsiteX2" fmla="*/ 4283681 w 4283681"/>
                  <a:gd name="connsiteY2" fmla="*/ 6867675 h 6877200"/>
                  <a:gd name="connsiteX3" fmla="*/ 0 w 4283681"/>
                  <a:gd name="connsiteY3" fmla="*/ 6877200 h 6877200"/>
                  <a:gd name="connsiteX4" fmla="*/ 38100 w 4283681"/>
                  <a:gd name="connsiteY4" fmla="*/ 0 h 6877200"/>
                  <a:gd name="connsiteX0" fmla="*/ 9525 w 4283681"/>
                  <a:gd name="connsiteY0" fmla="*/ 0 h 6886725"/>
                  <a:gd name="connsiteX1" fmla="*/ 1410941 w 4283681"/>
                  <a:gd name="connsiteY1" fmla="*/ 15240 h 6886725"/>
                  <a:gd name="connsiteX2" fmla="*/ 4283681 w 4283681"/>
                  <a:gd name="connsiteY2" fmla="*/ 6877200 h 6886725"/>
                  <a:gd name="connsiteX3" fmla="*/ 0 w 4283681"/>
                  <a:gd name="connsiteY3" fmla="*/ 6886725 h 6886725"/>
                  <a:gd name="connsiteX4" fmla="*/ 9525 w 4283681"/>
                  <a:gd name="connsiteY4" fmla="*/ 0 h 688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3681" h="6886725" fill="norm" stroke="1" extrusionOk="0">
                    <a:moveTo>
                      <a:pt x="9525" y="0"/>
                    </a:moveTo>
                    <a:lnTo>
                      <a:pt x="1410941" y="15240"/>
                    </a:lnTo>
                    <a:lnTo>
                      <a:pt x="4283681" y="6877200"/>
                    </a:lnTo>
                    <a:lnTo>
                      <a:pt x="0" y="68867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21" name="Google Shape;76;p14"/>
            <p:cNvSpPr txBox="1"/>
            <p:nvPr userDrawn="1"/>
          </p:nvSpPr>
          <p:spPr bwMode="auto">
            <a:xfrm>
              <a:off x="4870125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23" name="Group 22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24" name="Picture 23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3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25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9290" y="3383522"/>
            <a:ext cx="3351566" cy="2801116"/>
          </a:xfrm>
        </p:spPr>
        <p:txBody>
          <a:bodyPr/>
          <a:lstStyle/>
          <a:p>
            <a:pPr>
              <a:defRPr/>
            </a:pPr>
            <a:r>
              <a:rPr lang="en-US" sz="3600">
                <a:solidFill>
                  <a:srgbClr val="660099"/>
                </a:solidFill>
              </a:rPr>
              <a:t>The </a:t>
            </a:r>
            <a:r>
              <a:rPr lang="en-US" sz="3600" b="1">
                <a:solidFill>
                  <a:srgbClr val="660099"/>
                </a:solidFill>
              </a:rPr>
              <a:t>Digital Solutions Hub</a:t>
            </a:r>
            <a:br>
              <a:rPr lang="en-US" sz="3600" b="1">
                <a:solidFill>
                  <a:srgbClr val="660099"/>
                </a:solidFill>
              </a:rPr>
            </a:br>
            <a:br>
              <a:rPr lang="en-US" sz="3600" b="1">
                <a:solidFill>
                  <a:srgbClr val="660099"/>
                </a:solidFill>
              </a:rPr>
            </a:br>
            <a:r>
              <a:rPr lang="en-US" sz="2400" b="0" i="1">
                <a:solidFill>
                  <a:srgbClr val="660099"/>
                </a:solidFill>
              </a:rPr>
              <a:t>Why we are here today?</a:t>
            </a:r>
            <a:endParaRPr sz="1050"/>
          </a:p>
        </p:txBody>
      </p:sp>
      <p:pic>
        <p:nvPicPr>
          <p:cNvPr id="6" name="Picture 5" descr="Text&#10;&#10;Description automatically generated with medium confidenc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67592" y="3729915"/>
            <a:ext cx="5403785" cy="3503265"/>
          </a:xfrm>
          <a:prstGeom prst="rect">
            <a:avLst/>
          </a:prstGeom>
        </p:spPr>
      </p:pic>
      <p:sp>
        <p:nvSpPr>
          <p:cNvPr id="28" name="Google Shape;76;p14"/>
          <p:cNvSpPr txBox="1"/>
          <p:nvPr/>
        </p:nvSpPr>
        <p:spPr bwMode="auto">
          <a:xfrm rot="16199998">
            <a:off x="10569296" y="4791855"/>
            <a:ext cx="2743877" cy="38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l">
              <a:defRPr/>
            </a:pPr>
            <a:r>
              <a:rPr lang="en-GB" sz="140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</a:rPr>
              <a:t>DIGITAL SOLUTIONS HUB</a:t>
            </a:r>
            <a:endParaRPr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088670" y="337248"/>
            <a:ext cx="1839826" cy="4678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401329" y="431866"/>
            <a:ext cx="1104886" cy="4679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4725685" y="3635169"/>
            <a:ext cx="6034173" cy="4678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7" name="Picture 6" descr="Logo, company name&#10;&#10;Description automatically generated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531309" y="1096027"/>
            <a:ext cx="8599983" cy="4612449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 bwMode="auto">
          <a:xfrm>
            <a:off x="240690" y="1632247"/>
            <a:ext cx="8322285" cy="3977978"/>
          </a:xfrm>
        </p:spPr>
        <p:txBody>
          <a:bodyPr vert="horz" lIns="90000" tIns="90000" rIns="90000" bIns="90000" rtlCol="0" anchor="t">
            <a:normAutofit fontScale="92500" lnSpcReduction="20000"/>
          </a:bodyPr>
          <a:lstStyle/>
          <a:p>
            <a:pPr>
              <a:defRPr/>
            </a:pPr>
            <a:r>
              <a:rPr lang="en-GB">
                <a:latin typeface="Arial"/>
                <a:cs typeface="Arial"/>
              </a:rPr>
              <a:t>5 year £8m investment to build a UKRI ‘national facility’ – the Digital Solutions Hub – during phase 1</a:t>
            </a:r>
            <a:endParaRPr/>
          </a:p>
          <a:p>
            <a:pPr>
              <a:defRPr/>
            </a:pPr>
            <a:r>
              <a:rPr lang="en-GB">
                <a:latin typeface="Arial"/>
                <a:cs typeface="Arial"/>
              </a:rPr>
              <a:t>NERC’s core focus is to work closely with stakeholders across the public / third sector and industry</a:t>
            </a:r>
            <a:endParaRPr/>
          </a:p>
          <a:p>
            <a:pPr lvl="1">
              <a:defRPr/>
            </a:pPr>
            <a:r>
              <a:rPr lang="en-GB">
                <a:latin typeface="Arial"/>
                <a:cs typeface="Arial"/>
              </a:rPr>
              <a:t>plus those of you who are not environmental scientists in academia</a:t>
            </a:r>
            <a:endParaRPr/>
          </a:p>
          <a:p>
            <a:pPr>
              <a:defRPr/>
            </a:pPr>
            <a:r>
              <a:rPr lang="en-GB">
                <a:latin typeface="Arial"/>
                <a:cs typeface="Arial"/>
              </a:rPr>
              <a:t>making NERC’s 40+ PBs data more discoverable to non-academic users</a:t>
            </a:r>
            <a:endParaRPr/>
          </a:p>
          <a:p>
            <a:pPr>
              <a:defRPr/>
            </a:pPr>
            <a:r>
              <a:rPr lang="en-GB">
                <a:latin typeface="Arial"/>
                <a:cs typeface="Arial"/>
              </a:rPr>
              <a:t>to make better use of their data from the 5 data centres</a:t>
            </a:r>
            <a:endParaRPr/>
          </a:p>
          <a:p>
            <a:pPr>
              <a:defRPr/>
            </a:pPr>
            <a:r>
              <a:rPr lang="en-GB">
                <a:latin typeface="Arial"/>
                <a:cs typeface="Arial"/>
              </a:rPr>
              <a:t>connecting with </a:t>
            </a:r>
            <a:r>
              <a:rPr lang="en-GB" b="1">
                <a:latin typeface="Arial"/>
                <a:cs typeface="Arial"/>
              </a:rPr>
              <a:t>social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b="1">
                <a:latin typeface="Arial"/>
                <a:cs typeface="Arial"/>
              </a:rPr>
              <a:t>economic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b="1">
                <a:latin typeface="Arial"/>
                <a:cs typeface="Arial"/>
              </a:rPr>
              <a:t>health</a:t>
            </a:r>
            <a:r>
              <a:rPr lang="en-GB">
                <a:latin typeface="Arial"/>
                <a:cs typeface="Arial"/>
              </a:rPr>
              <a:t> and other </a:t>
            </a:r>
            <a:r>
              <a:rPr lang="en-GB" b="1">
                <a:latin typeface="Arial"/>
                <a:cs typeface="Arial"/>
              </a:rPr>
              <a:t>environmental</a:t>
            </a:r>
            <a:r>
              <a:rPr lang="en-GB">
                <a:latin typeface="Arial"/>
                <a:cs typeface="Arial"/>
              </a:rPr>
              <a:t> data across the </a:t>
            </a:r>
            <a:r>
              <a:rPr lang="en-GB" b="1">
                <a:latin typeface="Arial"/>
                <a:cs typeface="Arial"/>
              </a:rPr>
              <a:t>whole of the UK</a:t>
            </a:r>
            <a:endParaRPr/>
          </a:p>
          <a:p>
            <a:pPr>
              <a:defRPr/>
            </a:pPr>
            <a:r>
              <a:rPr lang="en-GB">
                <a:latin typeface="Arial"/>
                <a:cs typeface="Arial"/>
              </a:rPr>
              <a:t>integrated with </a:t>
            </a:r>
            <a:r>
              <a:rPr lang="en-GB" b="1">
                <a:latin typeface="Arial"/>
                <a:cs typeface="Arial"/>
              </a:rPr>
              <a:t>JASMIN</a:t>
            </a:r>
            <a:r>
              <a:rPr lang="en-GB">
                <a:latin typeface="Arial"/>
                <a:cs typeface="Arial"/>
              </a:rPr>
              <a:t> for analytics and modelling</a:t>
            </a:r>
            <a:endParaRPr/>
          </a:p>
          <a:p>
            <a:pPr>
              <a:defRPr/>
            </a:pPr>
            <a:r>
              <a:rPr lang="en-GB"/>
              <a:t>Post </a:t>
            </a:r>
            <a:r>
              <a:rPr lang="en-GB"/>
              <a:t>2025 – phase 2 funding 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b="1"/>
              <a:t>NERC Digital Solutions Programme</a:t>
            </a:r>
            <a:endParaRPr lang="en-GB"/>
          </a:p>
        </p:txBody>
      </p:sp>
      <p:pic>
        <p:nvPicPr>
          <p:cNvPr id="5" name="Picture 4" descr="Graphical user interface&#10;&#10;Description automatically generated with medium confidence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26480" y="5796104"/>
            <a:ext cx="1982118" cy="468000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55012" y="5796104"/>
            <a:ext cx="1125002" cy="46800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96835" y="5796104"/>
            <a:ext cx="1752508" cy="468000"/>
          </a:xfrm>
          <a:prstGeom prst="rect">
            <a:avLst/>
          </a:prstGeom>
        </p:spPr>
      </p:pic>
      <p:pic>
        <p:nvPicPr>
          <p:cNvPr id="8" name="Picture 2" descr="British Antarctic Survey | jobs.ac.uk"/>
          <p:cNvPicPr>
            <a:picLocks noChangeAspect="1" noChangeArrowheads="1"/>
          </p:cNvPicPr>
          <p:nvPr/>
        </p:nvPicPr>
        <p:blipFill>
          <a:blip r:embed="rId5"/>
          <a:srcRect l="0" t="28881" r="0" b="0"/>
          <a:stretch/>
        </p:blipFill>
        <p:spPr bwMode="auto">
          <a:xfrm>
            <a:off x="4185735" y="5796104"/>
            <a:ext cx="1692140" cy="468000"/>
          </a:xfrm>
          <a:prstGeom prst="rect">
            <a:avLst/>
          </a:prstGeom>
          <a:noFill/>
        </p:spPr>
      </p:pic>
      <p:pic>
        <p:nvPicPr>
          <p:cNvPr id="9" name="Picture 4" descr="BRITISH OCEANOGRAPHIC DATA CENTRE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7157151" y="5796104"/>
            <a:ext cx="2010666" cy="4680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307375" y="774736"/>
            <a:ext cx="2741749" cy="1444589"/>
          </a:xfrm>
          <a:custGeom>
            <a:avLst/>
            <a:gdLst/>
            <a:ahLst/>
            <a:cxnLst/>
            <a:rect l="l" t="t" r="r" b="b"/>
            <a:pathLst>
              <a:path w="3255014" h="1715021" fill="norm" stroke="1" extrusionOk="0">
                <a:moveTo>
                  <a:pt x="703" y="0"/>
                </a:moveTo>
                <a:lnTo>
                  <a:pt x="3255014" y="0"/>
                </a:lnTo>
                <a:lnTo>
                  <a:pt x="3255014" y="1715021"/>
                </a:lnTo>
                <a:lnTo>
                  <a:pt x="20680" y="1715021"/>
                </a:lnTo>
                <a:lnTo>
                  <a:pt x="27488" y="1676166"/>
                </a:lnTo>
                <a:cubicBezTo>
                  <a:pt x="30060" y="1660248"/>
                  <a:pt x="32104" y="1646802"/>
                  <a:pt x="33656" y="1637755"/>
                </a:cubicBezTo>
                <a:cubicBezTo>
                  <a:pt x="39029" y="1635240"/>
                  <a:pt x="39060" y="1630227"/>
                  <a:pt x="36785" y="1620849"/>
                </a:cubicBezTo>
                <a:cubicBezTo>
                  <a:pt x="38105" y="1551256"/>
                  <a:pt x="100227" y="1472104"/>
                  <a:pt x="76656" y="1455842"/>
                </a:cubicBezTo>
                <a:cubicBezTo>
                  <a:pt x="77016" y="1439452"/>
                  <a:pt x="56490" y="1383714"/>
                  <a:pt x="62616" y="1345149"/>
                </a:cubicBezTo>
                <a:cubicBezTo>
                  <a:pt x="75519" y="1331119"/>
                  <a:pt x="65286" y="1248289"/>
                  <a:pt x="66967" y="1229214"/>
                </a:cubicBezTo>
                <a:cubicBezTo>
                  <a:pt x="75027" y="1226771"/>
                  <a:pt x="69197" y="1193906"/>
                  <a:pt x="80884" y="1198474"/>
                </a:cubicBezTo>
                <a:cubicBezTo>
                  <a:pt x="85953" y="1195255"/>
                  <a:pt x="86179" y="1185792"/>
                  <a:pt x="81857" y="1180728"/>
                </a:cubicBezTo>
                <a:cubicBezTo>
                  <a:pt x="83204" y="1169547"/>
                  <a:pt x="89262" y="1163440"/>
                  <a:pt x="82257" y="1151133"/>
                </a:cubicBezTo>
                <a:cubicBezTo>
                  <a:pt x="83837" y="1135715"/>
                  <a:pt x="101636" y="1122513"/>
                  <a:pt x="90618" y="1108407"/>
                </a:cubicBezTo>
                <a:cubicBezTo>
                  <a:pt x="108621" y="1097725"/>
                  <a:pt x="92049" y="1049300"/>
                  <a:pt x="95940" y="1018477"/>
                </a:cubicBezTo>
                <a:cubicBezTo>
                  <a:pt x="114997" y="965378"/>
                  <a:pt x="94883" y="900337"/>
                  <a:pt x="128252" y="875323"/>
                </a:cubicBezTo>
                <a:cubicBezTo>
                  <a:pt x="120042" y="819830"/>
                  <a:pt x="132154" y="777393"/>
                  <a:pt x="134499" y="734639"/>
                </a:cubicBezTo>
                <a:cubicBezTo>
                  <a:pt x="138830" y="715422"/>
                  <a:pt x="127012" y="702516"/>
                  <a:pt x="137671" y="686595"/>
                </a:cubicBezTo>
                <a:cubicBezTo>
                  <a:pt x="135031" y="648181"/>
                  <a:pt x="154500" y="566929"/>
                  <a:pt x="118662" y="504151"/>
                </a:cubicBezTo>
                <a:lnTo>
                  <a:pt x="70076" y="334867"/>
                </a:lnTo>
                <a:cubicBezTo>
                  <a:pt x="53138" y="284991"/>
                  <a:pt x="46242" y="268345"/>
                  <a:pt x="38295" y="239789"/>
                </a:cubicBezTo>
                <a:cubicBezTo>
                  <a:pt x="35440" y="214890"/>
                  <a:pt x="43757" y="197719"/>
                  <a:pt x="36565" y="163529"/>
                </a:cubicBezTo>
                <a:cubicBezTo>
                  <a:pt x="37934" y="145766"/>
                  <a:pt x="25190" y="110716"/>
                  <a:pt x="25258" y="98318"/>
                </a:cubicBezTo>
                <a:cubicBezTo>
                  <a:pt x="23374" y="99154"/>
                  <a:pt x="21566" y="92403"/>
                  <a:pt x="22800" y="89141"/>
                </a:cubicBezTo>
                <a:cubicBezTo>
                  <a:pt x="22768" y="32571"/>
                  <a:pt x="9002" y="70779"/>
                  <a:pt x="15482" y="33826"/>
                </a:cubicBezTo>
                <a:cubicBezTo>
                  <a:pt x="15094" y="16959"/>
                  <a:pt x="2812" y="18391"/>
                  <a:pt x="0" y="8846"/>
                </a:cubicBezTo>
                <a:close/>
              </a:path>
            </a:pathLst>
          </a:cu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rcRect l="0" t="0" r="0" b="-1"/>
          <a:stretch/>
        </p:blipFill>
        <p:spPr bwMode="auto">
          <a:xfrm>
            <a:off x="9802406" y="2274953"/>
            <a:ext cx="2313392" cy="1190624"/>
          </a:xfrm>
          <a:custGeom>
            <a:avLst/>
            <a:gdLst/>
            <a:ahLst/>
            <a:cxnLst/>
            <a:rect l="l" t="t" r="r" b="b"/>
            <a:pathLst>
              <a:path w="3405012" h="1752443" fill="norm" stroke="1" extrusionOk="0">
                <a:moveTo>
                  <a:pt x="0" y="0"/>
                </a:moveTo>
                <a:lnTo>
                  <a:pt x="3405012" y="0"/>
                </a:lnTo>
                <a:lnTo>
                  <a:pt x="3405012" y="1752443"/>
                </a:lnTo>
                <a:lnTo>
                  <a:pt x="150701" y="1752443"/>
                </a:lnTo>
                <a:lnTo>
                  <a:pt x="151133" y="1747002"/>
                </a:lnTo>
                <a:cubicBezTo>
                  <a:pt x="148082" y="1720397"/>
                  <a:pt x="138162" y="1706976"/>
                  <a:pt x="141124" y="1679782"/>
                </a:cubicBezTo>
                <a:cubicBezTo>
                  <a:pt x="138233" y="1654888"/>
                  <a:pt x="132497" y="1634841"/>
                  <a:pt x="132620" y="1612573"/>
                </a:cubicBezTo>
                <a:cubicBezTo>
                  <a:pt x="129044" y="1605219"/>
                  <a:pt x="127104" y="1597620"/>
                  <a:pt x="130223" y="1587920"/>
                </a:cubicBezTo>
                <a:lnTo>
                  <a:pt x="118649" y="1517306"/>
                </a:lnTo>
                <a:cubicBezTo>
                  <a:pt x="118727" y="1504116"/>
                  <a:pt x="126587" y="1522582"/>
                  <a:pt x="125184" y="1510721"/>
                </a:cubicBezTo>
                <a:cubicBezTo>
                  <a:pt x="120254" y="1500337"/>
                  <a:pt x="128918" y="1494774"/>
                  <a:pt x="123286" y="1484337"/>
                </a:cubicBezTo>
                <a:cubicBezTo>
                  <a:pt x="117384" y="1492089"/>
                  <a:pt x="120076" y="1448204"/>
                  <a:pt x="114286" y="1451361"/>
                </a:cubicBezTo>
                <a:cubicBezTo>
                  <a:pt x="120422" y="1434659"/>
                  <a:pt x="109532" y="1426428"/>
                  <a:pt x="109458" y="1410107"/>
                </a:cubicBezTo>
                <a:cubicBezTo>
                  <a:pt x="111304" y="1401070"/>
                  <a:pt x="116414" y="1379312"/>
                  <a:pt x="111952" y="1374933"/>
                </a:cubicBezTo>
                <a:cubicBezTo>
                  <a:pt x="121247" y="1332742"/>
                  <a:pt x="111990" y="1355376"/>
                  <a:pt x="112507" y="1321763"/>
                </a:cubicBezTo>
                <a:cubicBezTo>
                  <a:pt x="114038" y="1292024"/>
                  <a:pt x="104680" y="1296583"/>
                  <a:pt x="114684" y="1261703"/>
                </a:cubicBezTo>
                <a:cubicBezTo>
                  <a:pt x="117951" y="1254272"/>
                  <a:pt x="117538" y="1242085"/>
                  <a:pt x="113764" y="1234482"/>
                </a:cubicBezTo>
                <a:cubicBezTo>
                  <a:pt x="113115" y="1233173"/>
                  <a:pt x="112388" y="1232054"/>
                  <a:pt x="111607" y="1231156"/>
                </a:cubicBezTo>
                <a:cubicBezTo>
                  <a:pt x="119170" y="1209268"/>
                  <a:pt x="112520" y="1202536"/>
                  <a:pt x="118230" y="1191103"/>
                </a:cubicBezTo>
                <a:cubicBezTo>
                  <a:pt x="116952" y="1164152"/>
                  <a:pt x="106928" y="1147748"/>
                  <a:pt x="111866" y="1137301"/>
                </a:cubicBezTo>
                <a:cubicBezTo>
                  <a:pt x="109070" y="1117917"/>
                  <a:pt x="103766" y="1087902"/>
                  <a:pt x="101461" y="1074796"/>
                </a:cubicBezTo>
                <a:cubicBezTo>
                  <a:pt x="97539" y="1071283"/>
                  <a:pt x="98827" y="1064698"/>
                  <a:pt x="98024" y="1058665"/>
                </a:cubicBezTo>
                <a:cubicBezTo>
                  <a:pt x="94360" y="1052587"/>
                  <a:pt x="94092" y="1024379"/>
                  <a:pt x="95922" y="1015662"/>
                </a:cubicBezTo>
                <a:lnTo>
                  <a:pt x="91333" y="988711"/>
                </a:lnTo>
                <a:cubicBezTo>
                  <a:pt x="98562" y="941987"/>
                  <a:pt x="70330" y="921576"/>
                  <a:pt x="96654" y="884719"/>
                </a:cubicBezTo>
                <a:cubicBezTo>
                  <a:pt x="96548" y="867680"/>
                  <a:pt x="88256" y="880245"/>
                  <a:pt x="88150" y="863206"/>
                </a:cubicBezTo>
                <a:cubicBezTo>
                  <a:pt x="84996" y="840798"/>
                  <a:pt x="96332" y="851480"/>
                  <a:pt x="83698" y="830894"/>
                </a:cubicBezTo>
                <a:cubicBezTo>
                  <a:pt x="86835" y="790339"/>
                  <a:pt x="74016" y="769075"/>
                  <a:pt x="83164" y="732509"/>
                </a:cubicBezTo>
                <a:cubicBezTo>
                  <a:pt x="78466" y="739607"/>
                  <a:pt x="78936" y="653434"/>
                  <a:pt x="79811" y="641624"/>
                </a:cubicBezTo>
                <a:cubicBezTo>
                  <a:pt x="79592" y="616474"/>
                  <a:pt x="81385" y="589914"/>
                  <a:pt x="81852" y="551694"/>
                </a:cubicBezTo>
                <a:cubicBezTo>
                  <a:pt x="78871" y="517898"/>
                  <a:pt x="88476" y="533562"/>
                  <a:pt x="78257" y="503221"/>
                </a:cubicBezTo>
                <a:cubicBezTo>
                  <a:pt x="78107" y="484544"/>
                  <a:pt x="80125" y="442761"/>
                  <a:pt x="80950" y="439631"/>
                </a:cubicBezTo>
                <a:lnTo>
                  <a:pt x="80482" y="438394"/>
                </a:lnTo>
                <a:cubicBezTo>
                  <a:pt x="79478" y="432938"/>
                  <a:pt x="79723" y="429594"/>
                  <a:pt x="80521" y="427195"/>
                </a:cubicBezTo>
                <a:lnTo>
                  <a:pt x="81904" y="424907"/>
                </a:lnTo>
                <a:cubicBezTo>
                  <a:pt x="82057" y="422363"/>
                  <a:pt x="82210" y="419819"/>
                  <a:pt x="82363" y="417275"/>
                </a:cubicBezTo>
                <a:lnTo>
                  <a:pt x="84426" y="402379"/>
                </a:lnTo>
                <a:lnTo>
                  <a:pt x="83723" y="399462"/>
                </a:lnTo>
                <a:lnTo>
                  <a:pt x="85140" y="376794"/>
                </a:lnTo>
                <a:lnTo>
                  <a:pt x="84643" y="376419"/>
                </a:lnTo>
                <a:cubicBezTo>
                  <a:pt x="83560" y="375065"/>
                  <a:pt x="82822" y="373090"/>
                  <a:pt x="82783" y="369762"/>
                </a:cubicBezTo>
                <a:cubicBezTo>
                  <a:pt x="75270" y="373969"/>
                  <a:pt x="79859" y="367360"/>
                  <a:pt x="80411" y="357178"/>
                </a:cubicBezTo>
                <a:cubicBezTo>
                  <a:pt x="68864" y="361439"/>
                  <a:pt x="75006" y="333058"/>
                  <a:pt x="68544" y="327402"/>
                </a:cubicBezTo>
                <a:cubicBezTo>
                  <a:pt x="69211" y="319824"/>
                  <a:pt x="69703" y="311889"/>
                  <a:pt x="69965" y="303760"/>
                </a:cubicBezTo>
                <a:cubicBezTo>
                  <a:pt x="69966" y="302159"/>
                  <a:pt x="69968" y="300559"/>
                  <a:pt x="69969" y="298958"/>
                </a:cubicBezTo>
                <a:lnTo>
                  <a:pt x="69852" y="298844"/>
                </a:lnTo>
                <a:cubicBezTo>
                  <a:pt x="69606" y="297762"/>
                  <a:pt x="69513" y="296167"/>
                  <a:pt x="69626" y="293743"/>
                </a:cubicBezTo>
                <a:lnTo>
                  <a:pt x="69977" y="290202"/>
                </a:lnTo>
                <a:lnTo>
                  <a:pt x="69984" y="280887"/>
                </a:lnTo>
                <a:lnTo>
                  <a:pt x="69214" y="277557"/>
                </a:lnTo>
                <a:cubicBezTo>
                  <a:pt x="64253" y="266466"/>
                  <a:pt x="49047" y="274944"/>
                  <a:pt x="54630" y="251845"/>
                </a:cubicBezTo>
                <a:cubicBezTo>
                  <a:pt x="50339" y="228523"/>
                  <a:pt x="39950" y="218978"/>
                  <a:pt x="41532" y="193531"/>
                </a:cubicBezTo>
                <a:cubicBezTo>
                  <a:pt x="37482" y="171719"/>
                  <a:pt x="30875" y="155057"/>
                  <a:pt x="29911" y="134827"/>
                </a:cubicBezTo>
                <a:cubicBezTo>
                  <a:pt x="26044" y="129106"/>
                  <a:pt x="23769" y="122729"/>
                  <a:pt x="26358" y="113105"/>
                </a:cubicBezTo>
                <a:cubicBezTo>
                  <a:pt x="21488" y="93532"/>
                  <a:pt x="15187" y="92470"/>
                  <a:pt x="17140" y="76451"/>
                </a:cubicBezTo>
                <a:cubicBezTo>
                  <a:pt x="6336" y="71246"/>
                  <a:pt x="9567" y="68160"/>
                  <a:pt x="11130" y="60946"/>
                </a:cubicBezTo>
                <a:cubicBezTo>
                  <a:pt x="11146" y="60646"/>
                  <a:pt x="11160" y="60347"/>
                  <a:pt x="11175" y="60047"/>
                </a:cubicBezTo>
                <a:lnTo>
                  <a:pt x="9643" y="59374"/>
                </a:lnTo>
                <a:lnTo>
                  <a:pt x="8490" y="56536"/>
                </a:lnTo>
                <a:lnTo>
                  <a:pt x="7301" y="47381"/>
                </a:lnTo>
                <a:cubicBezTo>
                  <a:pt x="7260" y="46156"/>
                  <a:pt x="7219" y="44931"/>
                  <a:pt x="7178" y="43706"/>
                </a:cubicBezTo>
                <a:cubicBezTo>
                  <a:pt x="6973" y="41260"/>
                  <a:pt x="6682" y="39746"/>
                  <a:pt x="6309" y="38823"/>
                </a:cubicBezTo>
                <a:cubicBezTo>
                  <a:pt x="6268" y="38807"/>
                  <a:pt x="6228" y="38790"/>
                  <a:pt x="6186" y="38775"/>
                </a:cubicBezTo>
                <a:lnTo>
                  <a:pt x="5573" y="34055"/>
                </a:lnTo>
                <a:cubicBezTo>
                  <a:pt x="4775" y="25924"/>
                  <a:pt x="4222" y="17849"/>
                  <a:pt x="3878" y="10032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" name="Picture 2" descr="Home - DARE UK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509323" y="1833506"/>
            <a:ext cx="1382817" cy="720310"/>
          </a:xfrm>
          <a:prstGeom prst="rect">
            <a:avLst/>
          </a:prstGeom>
          <a:noFill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675750" y="3648366"/>
            <a:ext cx="2857500" cy="1466849"/>
          </a:xfrm>
          <a:prstGeom prst="rect">
            <a:avLst/>
          </a:prstGeom>
          <a:noFill/>
        </p:spPr>
      </p:pic>
      <p:pic>
        <p:nvPicPr>
          <p:cNvPr id="19" name="Picture 2" descr="National landlord register takes latest step towards going live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409990" y="3056353"/>
            <a:ext cx="3002745" cy="926123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749892" y="96250"/>
            <a:ext cx="1309082" cy="1023063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532654" y="1138424"/>
            <a:ext cx="1550661" cy="872247"/>
          </a:xfrm>
          <a:prstGeom prst="rect">
            <a:avLst/>
          </a:prstGeom>
          <a:noFill/>
        </p:spPr>
      </p:pic>
      <p:pic>
        <p:nvPicPr>
          <p:cNvPr id="5" name="Picture 8" descr="Health and Safety Executive - Wikipedia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156862" y="960249"/>
            <a:ext cx="1958194" cy="1974229"/>
          </a:xfrm>
          <a:prstGeom prst="rect">
            <a:avLst/>
          </a:prstGeom>
          <a:noFill/>
        </p:spPr>
      </p:pic>
      <p:pic>
        <p:nvPicPr>
          <p:cNvPr id="6" name="Picture 10" descr="Scottish Environment Protection Agency (SEPA) | Organisations |  tellmescotland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7762875" y="3463819"/>
            <a:ext cx="1880497" cy="1178622"/>
          </a:xfrm>
          <a:prstGeom prst="rect">
            <a:avLst/>
          </a:prstGeom>
          <a:noFill/>
        </p:spPr>
      </p:pic>
      <p:pic>
        <p:nvPicPr>
          <p:cNvPr id="7" name="Picture 12" descr="Natural Resources Wales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4474369" y="96250"/>
            <a:ext cx="2771775" cy="1657350"/>
          </a:xfrm>
          <a:prstGeom prst="rect">
            <a:avLst/>
          </a:prstGeom>
          <a:noFill/>
        </p:spPr>
      </p:pic>
      <p:pic>
        <p:nvPicPr>
          <p:cNvPr id="8" name="Picture 14" descr="DAERA Review of AFBI | Agri-Food and Biosciences Institute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3817283" y="5553665"/>
            <a:ext cx="3686175" cy="1247775"/>
          </a:xfrm>
          <a:prstGeom prst="rect">
            <a:avLst/>
          </a:prstGeom>
          <a:noFill/>
        </p:spPr>
      </p:pic>
      <p:pic>
        <p:nvPicPr>
          <p:cNvPr id="9" name="Picture 16" descr="Government Actuary's Department - Wikipedia"/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9895731" y="3077276"/>
            <a:ext cx="2219325" cy="1905000"/>
          </a:xfrm>
          <a:prstGeom prst="rect">
            <a:avLst/>
          </a:prstGeom>
          <a:noFill/>
        </p:spPr>
      </p:pic>
      <p:pic>
        <p:nvPicPr>
          <p:cNvPr id="10" name="Picture 18" descr="Bat licensing at Jones Hill Wood - Natural England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7847888" y="4963115"/>
            <a:ext cx="1838325" cy="1838325"/>
          </a:xfrm>
          <a:prstGeom prst="rect">
            <a:avLst/>
          </a:prstGeom>
          <a:noFill/>
        </p:spPr>
      </p:pic>
      <p:pic>
        <p:nvPicPr>
          <p:cNvPr id="11" name="Picture 20" descr="NHS Scotland - Wikipedia"/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109109" y="3813181"/>
            <a:ext cx="2340000" cy="1537223"/>
          </a:xfrm>
          <a:prstGeom prst="rect">
            <a:avLst/>
          </a:prstGeom>
          <a:noFill/>
        </p:spPr>
      </p:pic>
      <p:pic>
        <p:nvPicPr>
          <p:cNvPr id="12" name="Picture 22" descr="NHS England - Wikipedia"/>
          <p:cNvPicPr>
            <a:picLocks noChangeAspect="1" noChangeArrowheads="1"/>
          </p:cNvPicPr>
          <p:nvPr/>
        </p:nvPicPr>
        <p:blipFill>
          <a:blip r:embed="rId15"/>
          <a:stretch/>
        </p:blipFill>
        <p:spPr bwMode="auto">
          <a:xfrm>
            <a:off x="109109" y="96250"/>
            <a:ext cx="2340000" cy="1830484"/>
          </a:xfrm>
          <a:prstGeom prst="rect">
            <a:avLst/>
          </a:prstGeom>
          <a:noFill/>
        </p:spPr>
      </p:pic>
      <p:pic>
        <p:nvPicPr>
          <p:cNvPr id="13" name="Picture 24" descr="Office for Health Improvement and Disparities - Wikipedia"/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>
            <a:off x="109109" y="1986118"/>
            <a:ext cx="2340000" cy="1671429"/>
          </a:xfrm>
          <a:prstGeom prst="rect">
            <a:avLst/>
          </a:prstGeom>
          <a:noFill/>
        </p:spPr>
      </p:pic>
      <p:pic>
        <p:nvPicPr>
          <p:cNvPr id="14" name="Picture 26" descr="Public Health Scotland - Wikipedia"/>
          <p:cNvPicPr>
            <a:picLocks noChangeAspect="1" noChangeArrowheads="1"/>
          </p:cNvPicPr>
          <p:nvPr/>
        </p:nvPicPr>
        <p:blipFill>
          <a:blip r:embed="rId17"/>
          <a:stretch/>
        </p:blipFill>
        <p:spPr bwMode="auto">
          <a:xfrm>
            <a:off x="109109" y="5506040"/>
            <a:ext cx="3562350" cy="1295400"/>
          </a:xfrm>
          <a:prstGeom prst="rect">
            <a:avLst/>
          </a:prstGeom>
          <a:noFill/>
        </p:spPr>
      </p:pic>
      <p:pic>
        <p:nvPicPr>
          <p:cNvPr id="15" name="Picture 28" descr="Health Data Research UK – Wellcome Sanger Institute"/>
          <p:cNvPicPr>
            <a:picLocks noChangeAspect="1" noChangeArrowheads="1"/>
          </p:cNvPicPr>
          <p:nvPr/>
        </p:nvPicPr>
        <p:blipFill>
          <a:blip r:embed="rId18"/>
          <a:srcRect l="0" t="12911" r="0" b="24444"/>
          <a:stretch/>
        </p:blipFill>
        <p:spPr bwMode="auto">
          <a:xfrm>
            <a:off x="2640048" y="1274254"/>
            <a:ext cx="1714500" cy="1074033"/>
          </a:xfrm>
          <a:prstGeom prst="rect">
            <a:avLst/>
          </a:prstGeom>
          <a:noFill/>
        </p:spPr>
      </p:pic>
      <p:pic>
        <p:nvPicPr>
          <p:cNvPr id="16" name="Picture 30" descr="Home - Office for National Statistics"/>
          <p:cNvPicPr>
            <a:picLocks noChangeAspect="1" noChangeArrowheads="1"/>
          </p:cNvPicPr>
          <p:nvPr/>
        </p:nvPicPr>
        <p:blipFill>
          <a:blip r:embed="rId19"/>
          <a:stretch/>
        </p:blipFill>
        <p:spPr bwMode="auto">
          <a:xfrm>
            <a:off x="7524006" y="96250"/>
            <a:ext cx="4591050" cy="904875"/>
          </a:xfrm>
          <a:prstGeom prst="rect">
            <a:avLst/>
          </a:prstGeom>
          <a:noFill/>
        </p:spPr>
      </p:pic>
      <p:pic>
        <p:nvPicPr>
          <p:cNvPr id="17" name="Picture 32" descr="Ordnance Survey | Official Mapping Partner for Top 100 Walks | The Outdoor  Guide"/>
          <p:cNvPicPr>
            <a:picLocks noChangeAspect="1" noChangeArrowheads="1"/>
          </p:cNvPicPr>
          <p:nvPr/>
        </p:nvPicPr>
        <p:blipFill>
          <a:blip r:embed="rId20"/>
          <a:stretch/>
        </p:blipFill>
        <p:spPr bwMode="auto">
          <a:xfrm>
            <a:off x="10019556" y="5086940"/>
            <a:ext cx="2095500" cy="1714500"/>
          </a:xfrm>
          <a:prstGeom prst="rect">
            <a:avLst/>
          </a:prstGeom>
          <a:noFill/>
        </p:spPr>
      </p:pic>
      <p:pic>
        <p:nvPicPr>
          <p:cNvPr id="5122" name="Picture 2" descr="People | corecities.com"/>
          <p:cNvPicPr>
            <a:picLocks noChangeAspect="1" noChangeArrowheads="1"/>
          </p:cNvPicPr>
          <p:nvPr/>
        </p:nvPicPr>
        <p:blipFill>
          <a:blip r:embed="rId21"/>
          <a:stretch/>
        </p:blipFill>
        <p:spPr bwMode="auto">
          <a:xfrm>
            <a:off x="2707623" y="2503782"/>
            <a:ext cx="1611048" cy="1074032"/>
          </a:xfrm>
          <a:prstGeom prst="rect">
            <a:avLst/>
          </a:prstGeom>
          <a:noFill/>
        </p:spPr>
      </p:pic>
      <p:pic>
        <p:nvPicPr>
          <p:cNvPr id="5124" name="Picture 4" descr="Home | Local Government Association"/>
          <p:cNvPicPr>
            <a:picLocks noChangeAspect="1" noChangeArrowheads="1"/>
          </p:cNvPicPr>
          <p:nvPr/>
        </p:nvPicPr>
        <p:blipFill>
          <a:blip r:embed="rId22"/>
          <a:stretch/>
        </p:blipFill>
        <p:spPr bwMode="auto">
          <a:xfrm>
            <a:off x="5997680" y="4053989"/>
            <a:ext cx="1585739" cy="939496"/>
          </a:xfrm>
          <a:prstGeom prst="rect">
            <a:avLst/>
          </a:prstGeom>
          <a:noFill/>
        </p:spPr>
      </p:pic>
      <p:pic>
        <p:nvPicPr>
          <p:cNvPr id="5126" name="Picture 6" descr="thatgirlcomms.co.uk » Archive » Working with the Institute of Environmental  Management &amp; Assessment (IEMA)"/>
          <p:cNvPicPr>
            <a:picLocks noChangeAspect="1" noChangeArrowheads="1"/>
          </p:cNvPicPr>
          <p:nvPr/>
        </p:nvPicPr>
        <p:blipFill>
          <a:blip r:embed="rId23"/>
          <a:stretch/>
        </p:blipFill>
        <p:spPr bwMode="auto">
          <a:xfrm>
            <a:off x="6836000" y="2075511"/>
            <a:ext cx="1733973" cy="1331691"/>
          </a:xfrm>
          <a:prstGeom prst="rect">
            <a:avLst/>
          </a:prstGeom>
          <a:noFill/>
        </p:spPr>
      </p:pic>
      <p:pic>
        <p:nvPicPr>
          <p:cNvPr id="5128" name="Picture 8" descr="Town and Country Planning Association (TCPA) | LinkedIn"/>
          <p:cNvPicPr>
            <a:picLocks noChangeAspect="1" noChangeArrowheads="1"/>
          </p:cNvPicPr>
          <p:nvPr/>
        </p:nvPicPr>
        <p:blipFill>
          <a:blip r:embed="rId24"/>
          <a:stretch/>
        </p:blipFill>
        <p:spPr bwMode="auto">
          <a:xfrm>
            <a:off x="7365964" y="1100884"/>
            <a:ext cx="853339" cy="853339"/>
          </a:xfrm>
          <a:prstGeom prst="rect">
            <a:avLst/>
          </a:prstGeom>
          <a:noFill/>
        </p:spPr>
      </p:pic>
      <p:pic>
        <p:nvPicPr>
          <p:cNvPr id="5130" name="Picture 10" descr="ACE"/>
          <p:cNvPicPr>
            <a:picLocks noChangeAspect="1" noChangeArrowheads="1"/>
          </p:cNvPicPr>
          <p:nvPr/>
        </p:nvPicPr>
        <p:blipFill>
          <a:blip r:embed="rId25"/>
          <a:stretch/>
        </p:blipFill>
        <p:spPr bwMode="auto">
          <a:xfrm>
            <a:off x="4577305" y="2306040"/>
            <a:ext cx="1992535" cy="621202"/>
          </a:xfrm>
          <a:prstGeom prst="rect">
            <a:avLst/>
          </a:prstGeom>
          <a:noFill/>
        </p:spPr>
      </p:pic>
      <p:pic>
        <p:nvPicPr>
          <p:cNvPr id="5132" name="Picture 12" descr="Climate Northern Ireland Logo"/>
          <p:cNvPicPr>
            <a:picLocks noChangeAspect="1" noChangeArrowheads="1"/>
          </p:cNvPicPr>
          <p:nvPr/>
        </p:nvPicPr>
        <p:blipFill>
          <a:blip r:embed="rId26"/>
          <a:stretch/>
        </p:blipFill>
        <p:spPr bwMode="auto">
          <a:xfrm>
            <a:off x="6305349" y="5143061"/>
            <a:ext cx="1428750" cy="581025"/>
          </a:xfrm>
          <a:prstGeom prst="rect">
            <a:avLst/>
          </a:prstGeom>
          <a:noFill/>
        </p:spPr>
      </p:pic>
      <p:pic>
        <p:nvPicPr>
          <p:cNvPr id="5136" name="Picture 16" descr="Icebreaker One"/>
          <p:cNvPicPr>
            <a:picLocks noChangeAspect="1" noChangeArrowheads="1"/>
          </p:cNvPicPr>
          <p:nvPr/>
        </p:nvPicPr>
        <p:blipFill>
          <a:blip r:embed="rId27"/>
          <a:stretch/>
        </p:blipFill>
        <p:spPr bwMode="auto">
          <a:xfrm>
            <a:off x="8631206" y="2153469"/>
            <a:ext cx="1434986" cy="78100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 bwMode="auto">
          <a:xfrm>
            <a:off x="1142097" y="2037488"/>
            <a:ext cx="1447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200" b="1" i="0" u="none" strike="noStrike" cap="none" spc="0">
                <a:ln>
                  <a:noFill/>
                </a:ln>
                <a:solidFill>
                  <a:srgbClr val="4D4D4D"/>
                </a:solidFill>
                <a:latin typeface="Arial"/>
                <a:cs typeface="Arial"/>
              </a:rPr>
              <a:t>(previously PHE)</a:t>
            </a:r>
            <a:endParaRPr sz="1800" b="0" i="0" u="none" strike="noStrike" cap="none" spc="0">
              <a:ln>
                <a:noFill/>
              </a:ln>
              <a:solidFill>
                <a:srgbClr val="4D4D4D"/>
              </a:solidFill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8"/>
          <a:stretch/>
        </p:blipFill>
        <p:spPr bwMode="auto">
          <a:xfrm>
            <a:off x="4289250" y="1091050"/>
            <a:ext cx="1133475" cy="1133475"/>
          </a:xfrm>
          <a:prstGeom prst="rect">
            <a:avLst/>
          </a:prstGeom>
          <a:noFill/>
        </p:spPr>
      </p:pic>
      <p:pic>
        <p:nvPicPr>
          <p:cNvPr id="1028" name="Picture 4" descr="Apprenticeships with Department for Transport"/>
          <p:cNvPicPr>
            <a:picLocks noChangeAspect="1" noChangeArrowheads="1"/>
          </p:cNvPicPr>
          <p:nvPr/>
        </p:nvPicPr>
        <p:blipFill>
          <a:blip r:embed="rId29"/>
          <a:stretch/>
        </p:blipFill>
        <p:spPr bwMode="auto">
          <a:xfrm>
            <a:off x="4451887" y="4216403"/>
            <a:ext cx="1781119" cy="17811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 bwMode="auto">
          <a:xfrm>
            <a:off x="3987495" y="5593950"/>
            <a:ext cx="5060812" cy="71040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en-GB" sz="1600">
                <a:solidFill>
                  <a:schemeClr val="tx1"/>
                </a:solidFill>
              </a:rPr>
              <a:t>These are </a:t>
            </a:r>
            <a:r>
              <a:rPr lang="en-GB" sz="1600">
                <a:solidFill>
                  <a:schemeClr val="tx1"/>
                </a:solidFill>
                <a:latin typeface="Arial"/>
              </a:rPr>
              <a:t>just</a:t>
            </a:r>
            <a:r>
              <a:rPr lang="en-GB" sz="1600">
                <a:solidFill>
                  <a:schemeClr val="tx1"/>
                </a:solidFill>
              </a:rPr>
              <a:t> a few examples of things we have built in the past which make use of some of NERC’s data.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689" y="1586590"/>
            <a:ext cx="3780000" cy="1368000"/>
          </a:xfrm>
        </p:spPr>
        <p:txBody>
          <a:bodyPr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sz="1600" b="1">
                <a:latin typeface="Arial"/>
              </a:rPr>
              <a:t>A Climate Ready Nation</a:t>
            </a:r>
            <a:endParaRPr/>
          </a:p>
          <a:p>
            <a:pPr algn="ctr">
              <a:spcAft>
                <a:spcPts val="600"/>
              </a:spcAft>
              <a:tabLst>
                <a:tab pos="2479675" algn="l"/>
              </a:tabLst>
              <a:defRPr/>
            </a:pPr>
            <a:r>
              <a:rPr lang="en-GB" sz="1600" u="sng">
                <a:solidFill>
                  <a:srgbClr val="FFFFFF"/>
                </a:solidFill>
                <a:latin typeface="Arial"/>
                <a:ea typeface="MS Mincho"/>
                <a:cs typeface="Times New Roman"/>
                <a:hlinkClick r:id="rId2" tooltip="http://www.climatejust.org.uk/"/>
              </a:rPr>
              <a:t>www.climatejust.org.uk</a:t>
            </a:r>
            <a:endParaRPr lang="en-GB" sz="1600" u="sng">
              <a:solidFill>
                <a:srgbClr val="FFFFFF"/>
              </a:solidFill>
              <a:latin typeface="Arial"/>
              <a:ea typeface="MS Mincho"/>
              <a:cs typeface="Times New Roman"/>
            </a:endParaRPr>
          </a:p>
          <a:p>
            <a:pPr algn="ctr">
              <a:spcAft>
                <a:spcPts val="600"/>
              </a:spcAft>
              <a:tabLst>
                <a:tab pos="2479675" algn="l"/>
              </a:tabLst>
              <a:defRPr/>
            </a:pPr>
            <a:r>
              <a:rPr lang="en-GB" sz="1600" u="sng">
                <a:solidFill>
                  <a:srgbClr val="FFFFFF"/>
                </a:solidFill>
                <a:latin typeface="Arial"/>
                <a:ea typeface="MS Mincho"/>
                <a:cs typeface="Times New Roman"/>
                <a:hlinkClick r:id="rId3" tooltip="https://www.urbanobservatory.manchester.ac.uk/"/>
              </a:rPr>
              <a:t>urbanobservatory.manchester.ac.uk</a:t>
            </a:r>
            <a:endParaRPr lang="en-GB" sz="1600">
              <a:latin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7"/>
          </p:nvPr>
        </p:nvSpPr>
        <p:spPr bwMode="auto">
          <a:xfrm>
            <a:off x="4335292" y="1586587"/>
            <a:ext cx="3780000" cy="1368000"/>
          </a:xfrm>
        </p:spPr>
        <p:txBody>
          <a:bodyPr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sz="1600" b="1">
                <a:latin typeface="Arial"/>
              </a:rPr>
              <a:t>A Connected Health Nation</a:t>
            </a:r>
            <a:endParaRPr/>
          </a:p>
          <a:p>
            <a:pPr algn="ctr">
              <a:spcAft>
                <a:spcPts val="600"/>
              </a:spcAft>
              <a:defRPr/>
            </a:pPr>
            <a:r>
              <a:rPr lang="en-GB" sz="1600" u="sng">
                <a:solidFill>
                  <a:srgbClr val="FFFFFF"/>
                </a:solidFill>
                <a:latin typeface="Arial"/>
                <a:ea typeface="MS Mincho"/>
                <a:cs typeface="Times New Roman"/>
                <a:hlinkClick r:id="rId4" tooltip="https://britainbreathing.org/"/>
              </a:rPr>
              <a:t>britainbreathing.org</a:t>
            </a:r>
            <a:endParaRPr lang="en-GB" sz="1600">
              <a:solidFill>
                <a:srgbClr val="0D0D0D"/>
              </a:solidFill>
              <a:latin typeface="Arial"/>
              <a:ea typeface="MS Mincho"/>
              <a:cs typeface="Times New Roman"/>
            </a:endParaRPr>
          </a:p>
          <a:p>
            <a:pPr algn="ctr">
              <a:spcAft>
                <a:spcPts val="600"/>
              </a:spcAft>
              <a:defRPr/>
            </a:pPr>
            <a:r>
              <a:rPr lang="en-GB" sz="1600" u="sng">
                <a:solidFill>
                  <a:srgbClr val="FFFFFF"/>
                </a:solidFill>
                <a:latin typeface="Arial"/>
                <a:ea typeface="MS Mincho"/>
                <a:cs typeface="Times New Roman"/>
                <a:hlinkClick r:id="rId5" tooltip="http://www.cloudywithachanceofpain.com/"/>
              </a:rPr>
              <a:t>www.cloudywithachanceofpain.com</a:t>
            </a:r>
            <a:endParaRPr lang="en-GB" sz="1600">
              <a:latin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-GB" b="1">
                <a:latin typeface="Roboto"/>
              </a:rPr>
              <a:t>A user-centric digital solution – builds on our existing expertise at the University</a:t>
            </a:r>
            <a:endParaRPr lang="en-GB">
              <a:latin typeface="Robot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10689" y="3009447"/>
            <a:ext cx="3240000" cy="293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itizen scientists to track allergies with new smartphone app | StaffNet |  The University of Manchester"/>
          <p:cNvPicPr/>
          <p:nvPr/>
        </p:nvPicPr>
        <p:blipFill>
          <a:blip r:embed="rId7"/>
          <a:stretch/>
        </p:blipFill>
        <p:spPr bwMode="auto">
          <a:xfrm>
            <a:off x="4605292" y="3250575"/>
            <a:ext cx="3240000" cy="18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GB">
                <a:latin typeface="Arial"/>
              </a:rPr>
              <a:t>We need you to fill in the form</a:t>
            </a:r>
            <a:endParaRPr/>
          </a:p>
          <a:p>
            <a:pPr lvl="1">
              <a:defRPr/>
            </a:pPr>
            <a:r>
              <a:rPr lang="en-GB">
                <a:latin typeface="Arial"/>
              </a:rPr>
              <a:t>well email this to you and also post it in the chat, you can then return it to </a:t>
            </a:r>
            <a:r>
              <a:rPr lang="fr-FR" u="sng">
                <a:latin typeface="Arial"/>
                <a:hlinkClick r:id="rId2" tooltip="mailto:digital-solutions@manchester.ac.uk"/>
              </a:rPr>
              <a:t>digital-solutions</a:t>
            </a:r>
            <a:r>
              <a:rPr lang="fr-FR" u="sng">
                <a:latin typeface="Arial"/>
                <a:hlinkClick r:id="rId2" tooltip="mailto:digital-solutions@manchester.ac.uk"/>
              </a:rPr>
              <a:t>@manchester.ac</a:t>
            </a:r>
            <a:r>
              <a:rPr lang="fr-FR" u="sng">
                <a:latin typeface="Arial"/>
                <a:hlinkClick r:id="rId2" tooltip="mailto:digital-solutions@manchester.ac.uk"/>
              </a:rPr>
              <a:t>.uk</a:t>
            </a:r>
            <a:endParaRPr lang="en-GB">
              <a:latin typeface="Arial"/>
            </a:endParaRPr>
          </a:p>
          <a:p>
            <a:pPr lvl="1">
              <a:defRPr/>
            </a:pPr>
            <a:endParaRPr lang="en-GB">
              <a:latin typeface="Arial"/>
            </a:endParaRPr>
          </a:p>
          <a:p>
            <a:pPr>
              <a:defRPr/>
            </a:pPr>
            <a:r>
              <a:rPr lang="en-US">
                <a:latin typeface="Arial"/>
              </a:rPr>
              <a:t>If you want to stay involved after today please tick either or both of the following two options:</a:t>
            </a:r>
            <a:endParaRPr/>
          </a:p>
          <a:p>
            <a:pPr>
              <a:defRPr/>
            </a:pPr>
            <a:endParaRPr lang="en-US">
              <a:latin typeface="Arial"/>
            </a:endParaRPr>
          </a:p>
          <a:p>
            <a:pPr lvl="1">
              <a:defRPr/>
            </a:pPr>
            <a:r>
              <a:rPr lang="en-US">
                <a:latin typeface="Arial"/>
              </a:rPr>
              <a:t>I am happy to be contacted after the workshops for follow-up interviews</a:t>
            </a:r>
            <a:endParaRPr/>
          </a:p>
          <a:p>
            <a:pPr lvl="1">
              <a:defRPr/>
            </a:pPr>
            <a:endParaRPr lang="en-US">
              <a:latin typeface="Arial"/>
            </a:endParaRPr>
          </a:p>
          <a:p>
            <a:pPr lvl="1">
              <a:defRPr/>
            </a:pPr>
            <a:r>
              <a:rPr lang="en-US">
                <a:latin typeface="Arial"/>
              </a:rPr>
              <a:t>I am happy to be contacted after the workshops for user testing </a:t>
            </a:r>
            <a:endParaRPr/>
          </a:p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2800">
                <a:latin typeface="Roboto"/>
              </a:rPr>
              <a:t>Participant Consent Form</a:t>
            </a:r>
            <a:endParaRPr lang="en-GB" sz="2800" b="0">
              <a:latin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_rels/theme4.xml.rels><?xml version="1.0" encoding="UTF-8" standalone="yes"?><Relationships xmlns="http://schemas.openxmlformats.org/package/2006/relationships"></Relationships>
</file>

<file path=ppt/theme/_rels/theme5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12700" cap="flat">
          <a:solidFill>
            <a:schemeClr val="accent1"/>
          </a:solidFill>
          <a:prstDash val="solid"/>
          <a:miter lim="8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1_Office Theme">
  <a:themeElements>
    <a:clrScheme name="Custom 35">
      <a:dk1>
        <a:srgbClr val="4D4D4D"/>
      </a:dk1>
      <a:lt1>
        <a:sysClr val="window" lastClr="FFFFFF"/>
      </a:lt1>
      <a:dk2>
        <a:srgbClr val="4D4D4D"/>
      </a:dk2>
      <a:lt2>
        <a:srgbClr val="ECECEC"/>
      </a:lt2>
      <a:accent1>
        <a:srgbClr val="3E863E"/>
      </a:accent1>
      <a:accent2>
        <a:srgbClr val="67C04D"/>
      </a:accent2>
      <a:accent3>
        <a:srgbClr val="650099"/>
      </a:accent3>
      <a:accent4>
        <a:srgbClr val="F2C40C"/>
      </a:accent4>
      <a:accent5>
        <a:srgbClr val="2E2D62"/>
      </a:accent5>
      <a:accent6>
        <a:srgbClr val="999999"/>
      </a:accent6>
      <a:hlink>
        <a:srgbClr val="3E863E"/>
      </a:hlink>
      <a:folHlink>
        <a:srgbClr val="67C04D"/>
      </a:folHlink>
    </a:clrScheme>
    <a:fontScheme name="Custom 3">
      <a:majorFont>
        <a:latin typeface="Roboto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5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ONLYOFFICE/7.3.3.49</Application>
  <DocSecurity>0</DocSecurity>
  <PresentationFormat>Widescreen</PresentationFormat>
  <Paragraphs>0</Paragraphs>
  <Slides>45</Slides>
  <Notes>45</Notes>
  <HiddenSlides>0</HiddenSlides>
  <MMClips>2</MMClips>
  <ScaleCrop>0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Theme 1</vt:lpstr>
      <vt:lpstr>Theme 2</vt:lpstr>
      <vt:lpstr>Theme 3</vt:lpstr>
      <vt:lpstr>Theme 4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Digital Solutions Hub  Why we are here today?</dc:title>
  <dc:subject/>
  <dc:creator/>
  <cp:keywords/>
  <dc:description/>
  <dc:identifier/>
  <dc:language/>
  <cp:lastModifiedBy>Shanice Blair</cp:lastModifiedBy>
  <cp:revision>15</cp:revision>
  <dcterms:created xsi:type="dcterms:W3CDTF">2012-12-03T06:56:55Z</dcterms:created>
  <dcterms:modified xsi:type="dcterms:W3CDTF">2023-04-28T11:06:33Z</dcterms:modified>
  <cp:category/>
  <cp:contentStatus/>
  <cp:version/>
</cp:coreProperties>
</file>