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8"/>
  </p:notesMasterIdLst>
  <p:sldIdLst>
    <p:sldId id="256" r:id="rId5"/>
    <p:sldId id="257" r:id="rId6"/>
    <p:sldId id="258" r:id="rId7"/>
    <p:sldId id="259" r:id="rId8"/>
    <p:sldId id="260" r:id="rId9"/>
    <p:sldId id="261" r:id="rId10"/>
    <p:sldId id="262" r:id="rId11"/>
    <p:sldId id="263" r:id="rId12"/>
    <p:sldId id="264" r:id="rId13"/>
    <p:sldId id="268" r:id="rId14"/>
    <p:sldId id="276" r:id="rId15"/>
    <p:sldId id="280" r:id="rId16"/>
    <p:sldId id="267" r:id="rId17"/>
    <p:sldId id="281" r:id="rId18"/>
    <p:sldId id="272" r:id="rId19"/>
    <p:sldId id="271" r:id="rId20"/>
    <p:sldId id="273" r:id="rId21"/>
    <p:sldId id="269" r:id="rId22"/>
    <p:sldId id="270" r:id="rId23"/>
    <p:sldId id="274" r:id="rId24"/>
    <p:sldId id="275" r:id="rId25"/>
    <p:sldId id="277" r:id="rId26"/>
    <p:sldId id="278"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1pPr>
    <a:lvl2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2pPr>
    <a:lvl3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3pPr>
    <a:lvl4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4pPr>
    <a:lvl5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5pPr>
    <a:lvl6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6pPr>
    <a:lvl7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7pPr>
    <a:lvl8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8pPr>
    <a:lvl9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
          <a:latin typeface="Graphik Semibold"/>
          <a:ea typeface="Graphik Semibold"/>
          <a:cs typeface="Graphik Semi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n" i="off">
        <a:font>
          <a:latin typeface="Graphik Semibold"/>
          <a:ea typeface="Graphik Semibold"/>
          <a:cs typeface="Graphik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5E6"/>
          </a:solidFill>
        </a:fill>
      </a:tcStyle>
    </a:wholeTbl>
    <a:band2H>
      <a:tcTxStyle/>
      <a:tcStyle>
        <a:tcBdr/>
        <a:fill>
          <a:solidFill>
            <a:srgbClr val="E6EBF3"/>
          </a:solidFill>
        </a:fill>
      </a:tcStyle>
    </a:band2H>
    <a:firstCol>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n" i="off">
        <a:font>
          <a:latin typeface="Graphik Semibold"/>
          <a:ea typeface="Graphik Semibold"/>
          <a:cs typeface="Graphik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4CA"/>
          </a:solidFill>
        </a:fill>
      </a:tcStyle>
    </a:wholeTbl>
    <a:band2H>
      <a:tcTxStyle/>
      <a:tcStyle>
        <a:tcBdr/>
        <a:fill>
          <a:solidFill>
            <a:srgbClr val="E7F2E6"/>
          </a:solidFill>
        </a:fill>
      </a:tcStyle>
    </a:band2H>
    <a:firstCol>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n" i="off">
        <a:font>
          <a:latin typeface="Graphik Semibold"/>
          <a:ea typeface="Graphik Semibold"/>
          <a:cs typeface="Graphik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CCBD6"/>
          </a:solidFill>
        </a:fill>
      </a:tcStyle>
    </a:wholeTbl>
    <a:band2H>
      <a:tcTxStyle/>
      <a:tcStyle>
        <a:tcBdr/>
        <a:fill>
          <a:solidFill>
            <a:srgbClr val="F6E7EC"/>
          </a:solidFill>
        </a:fill>
      </a:tcStyle>
    </a:band2H>
    <a:firstCol>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n" i="off">
        <a:font>
          <a:latin typeface="Graphik Semibold"/>
          <a:ea typeface="Graphik Semibold"/>
          <a:cs typeface="Graphik Semi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Graphik Semibold"/>
          <a:ea typeface="Graphik Semibold"/>
          <a:cs typeface="Graphik Semi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raphik Semibold"/>
          <a:ea typeface="Graphik Semibold"/>
          <a:cs typeface="Graphik Semi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n" i="off">
        <a:font>
          <a:latin typeface="Graphik Semibold"/>
          <a:ea typeface="Graphik Semibold"/>
          <a:cs typeface="Graphik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Graphik Semibold"/>
          <a:ea typeface="Graphik Semibold"/>
          <a:cs typeface="Graphik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54558" autoAdjust="0"/>
  </p:normalViewPr>
  <p:slideViewPr>
    <p:cSldViewPr snapToGrid="0">
      <p:cViewPr varScale="1">
        <p:scale>
          <a:sx n="17" d="100"/>
          <a:sy n="17" d="100"/>
        </p:scale>
        <p:origin x="17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www.irishtimes.com/ireland/2026/06/03/irelands-data-centre-strain-a-cautionary-tale-for-rest-of-world-un-says/" TargetMode="External"/><Relationship Id="rId3" Type="http://schemas.openxmlformats.org/officeDocument/2006/relationships/hyperlink" Target="https://www.ethicalconsumer.org/technology/shopping-guide/ethical-ai-companies-llms" TargetMode="External"/><Relationship Id="rId7" Type="http://schemas.openxmlformats.org/officeDocument/2006/relationships/hyperlink" Target="https://www.thebrockovichreport.com/p/if-data-centers-are-so-great-why"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www.euronews.com/business/2026/06/06/google-rents-spacexai-supercomputers-for-920m-a-month-ahead-of-ipo" TargetMode="External"/><Relationship Id="rId5" Type="http://schemas.openxmlformats.org/officeDocument/2006/relationships/hyperlink" Target="https://www.facebook.com/newscientist/videos/can-floating-data-centres-meet-ais-huge-energy-demandthe-data-centres-powering-t/26765353333134619/" TargetMode="External"/><Relationship Id="rId4" Type="http://schemas.openxmlformats.org/officeDocument/2006/relationships/hyperlink" Target="https://www.thecourier.co.uk/fp/news/fife/5506416/fife-data-centre-height-12-storey-building/" TargetMode="External"/><Relationship Id="rId9" Type="http://schemas.openxmlformats.org/officeDocument/2006/relationships/hyperlink" Target="https://www.tickettailor.com/events/globaljusticenow/2199587"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ublications.parliament.uk/pa/cm5902/cmselect/cmsctech/61/report.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assets.publishing.service.gov.uk/media/68adbf0a2f18566482155842/2025-08-20_-_FINAL_REPORT__Publication_version__-_Information_Security_Review_Redacted_version__Redacted.pdf"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gov.uk/government/publications/uk-government-resilience-action-plan/uk-government-resilience-action-plan-html#improving-the-resilience-of-critical-national-infrastructure" TargetMode="External"/><Relationship Id="rId3" Type="http://schemas.openxmlformats.org/officeDocument/2006/relationships/hyperlink" Target="https://www.gov.uk/government/publications/ai-regulation-a-pro-innovation-approach/white-paper" TargetMode="External"/><Relationship Id="rId7" Type="http://schemas.openxmlformats.org/officeDocument/2006/relationships/hyperlink" Target="https://commonslibrary.parliament.uk/research-briefings/cbp-10003/" TargetMode="External"/><Relationship Id="rId12" Type="http://schemas.openxmlformats.org/officeDocument/2006/relationships/hyperlink" Target="https://www.gov.uk/government/calls-for-evidence/corporate-power-purchase-agreements/corporate-power-purchase-agreements"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gov.uk/government/publications/delivering-ai-growth-zones/delivering-ai-growth-zones" TargetMode="External"/><Relationship Id="rId11" Type="http://schemas.openxmlformats.org/officeDocument/2006/relationships/hyperlink" Target="https://www.gov.uk/government/consultations/accelerating-electricity-network-connections-for-strategic-demand/accelerating-electricity-network-connections-for-strategic-demand-accessible-webpage" TargetMode="External"/><Relationship Id="rId5" Type="http://schemas.openxmlformats.org/officeDocument/2006/relationships/hyperlink" Target="https://www.gov.uk/government/publications/ai-opportunities-action-plan/ai-opportunities-action-plan" TargetMode="External"/><Relationship Id="rId10" Type="http://schemas.openxmlformats.org/officeDocument/2006/relationships/hyperlink" Target="https://www.gov.uk/government/publications/impact-of-growth-of-data-centres-on-energy-consumption" TargetMode="External"/><Relationship Id="rId4" Type="http://schemas.openxmlformats.org/officeDocument/2006/relationships/hyperlink" Target="https://labour.org.uk/wp-content/uploads/2024/06/Labour-Party-manifesto-2024.pdf" TargetMode="External"/><Relationship Id="rId9" Type="http://schemas.openxmlformats.org/officeDocument/2006/relationships/hyperlink" Target="https://sustainableict.blog.gov.uk/2021/05/20/data-centres-sustainability/"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gov.uk/government/news/government-procurement-to-prioritise-national-security" TargetMode="External"/><Relationship Id="rId3" Type="http://schemas.openxmlformats.org/officeDocument/2006/relationships/hyperlink" Target="https://assets.publishing.service.gov.uk/media/688cb407dc6688ed50878367/Water_use_in_data_centre_and_AI_report.pdf" TargetMode="External"/><Relationship Id="rId7" Type="http://schemas.openxmlformats.org/officeDocument/2006/relationships/hyperlink" Target="https://www.ofgem.gov.uk/call-for-input/demand-connections-reform"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gov.uk/government/news/new-laws-passed-to-bolster-energy-security-and-deliver-net-zero" TargetMode="External"/><Relationship Id="rId5" Type="http://schemas.openxmlformats.org/officeDocument/2006/relationships/hyperlink" Target="https://www.gov.uk/guidance/medium-combustion-plant-and-specified-generators-environmental-permits" TargetMode="External"/><Relationship Id="rId10" Type="http://schemas.openxmlformats.org/officeDocument/2006/relationships/hyperlink" Target="https://questions-statements.parliament.uk/written-statements/detail/2025-10-15/hcws966" TargetMode="External"/><Relationship Id="rId4" Type="http://schemas.openxmlformats.org/officeDocument/2006/relationships/hyperlink" Target="https://www.techuk.org/resource/climate-change-agreements-cca-for-data-centres.html" TargetMode="External"/><Relationship Id="rId9" Type="http://schemas.openxmlformats.org/officeDocument/2006/relationships/hyperlink" Target="https://www.legislation.gov.uk/ukpga/2025/34/pdfs/ukpga_20250034_en.pdf"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v.uk/government/publications/cyber-security-and-resilience-network-and-information-systems-bill-factsheets/data-centre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parliament.uk/globalassets/documents/post/postpn362-resilience-of-UK-infrastructure.pdf"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v.uk/guidance/national-planning-policy-framework"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hai.stanford.edu/ai-definitions" TargetMode="External"/><Relationship Id="rId3" Type="http://schemas.openxmlformats.org/officeDocument/2006/relationships/hyperlink" Target="https://researchbriefings.files.parliament.uk/documents/CBP-10315/CBP-10315.pdf" TargetMode="External"/><Relationship Id="rId7" Type="http://schemas.openxmlformats.org/officeDocument/2006/relationships/hyperlink" Target="https://post.parliament.uk/artificial-intelligence-ai-glossary/"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post.parliament.uk/research-briefings/post-pn-0762/" TargetMode="External"/><Relationship Id="rId5" Type="http://schemas.openxmlformats.org/officeDocument/2006/relationships/hyperlink" Target="https://www.techuk.org/resource/techuk-report-foundations-for-the-future-how-data-centres-can-supercharge-uk-economic-growth.html" TargetMode="External"/><Relationship Id="rId4" Type="http://schemas.openxmlformats.org/officeDocument/2006/relationships/hyperlink" Target="https://www.gov.uk/government/consultations/protecting-and-enhancing-the-security-and-resilience-of-uk-data-infrastructure" TargetMode="External"/><Relationship Id="rId9" Type="http://schemas.openxmlformats.org/officeDocument/2006/relationships/hyperlink" Target="https://www.turing.ac.uk/news/data-science-and-ai-glossary"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v.uk/government/consultations/protecting-and-enhancing-the-security-and-resilience-of-uk-data-infrastructure"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researchbriefings.files.parliament.uk/documents/CBP-10315/CBP-10315.pdf"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publications/ai-growth-zones/ai-growth-zones-open-for-applications"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carbonbrief.org/analysis-co2-from-uk-data-centres-could-be-hundreds-of-times-higher-than-thought/" TargetMode="External"/><Relationship Id="rId5" Type="http://schemas.openxmlformats.org/officeDocument/2006/relationships/hyperlink" Target="https://www.techuk.org/resource/techuk-report-foundations-for-the-future-how-data-centres-can-supercharge-uk-economic-growth.html" TargetMode="External"/><Relationship Id="rId4" Type="http://schemas.openxmlformats.org/officeDocument/2006/relationships/hyperlink" Target="https://www.gov.uk/government/publications/estimate-of-data-centre-capacity-great-britain-2024/estimate-of-data-centre-capacity-great-britain-2024"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eso.energy/document/364541/download"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ofgem.gov.uk/call-for-input/demand-connections-refor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eso.energy/document/364541/download"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globalactionplan.org.uk/files/not_a_drop_to_drink_-_april_2026.pdf" TargetMode="External"/><Relationship Id="rId5" Type="http://schemas.openxmlformats.org/officeDocument/2006/relationships/hyperlink" Target="https://www.techuk.org/resource/techuk-report-understanding-data-centre-water-use-in-england.html" TargetMode="External"/><Relationship Id="rId4" Type="http://schemas.openxmlformats.org/officeDocument/2006/relationships/hyperlink" Target="https://www.carbonbrief.org/analysis-uk-renewables-enjoy-record-year-in-2025-but-gas-power-still-rise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iea.blob.core.windows.net/assets/de9dea13-b07d-42c5-a398-d1b3ae17d866/EnergyandAI.pdf"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ea-4e.org/wp-content/uploads/2025/05/Data-Centre-Energy-Use-Critical-Review-of-Models-and-Results.pdf"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ea.blob.core.windows.net/assets/de9dea13-b07d-42c5-a398-d1b3ae17d866/EnergyandAI.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gov.uk/government/consultations/protecting-and-enhancing-the-security-and-resilience-of-uk-data-infrastructure"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researchbriefings.files.parliament.uk/documents/CBP-10315/CBP-10315.pdf"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techuk.org/resource/climate-change-agreements-cca-for-data-centres.html"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195" name="Shape 195"/>
          <p:cNvSpPr>
            <a:spLocks noGrp="1"/>
          </p:cNvSpPr>
          <p:nvPr>
            <p:ph type="body" sz="quarter" idx="1"/>
          </p:nvPr>
        </p:nvSpPr>
        <p:spPr>
          <a:prstGeom prst="rect">
            <a:avLst/>
          </a:prstGeom>
        </p:spPr>
        <p:txBody>
          <a:bodyPr/>
          <a:lstStyle/>
          <a:p>
            <a:pPr marL="342900" indent="-342900">
              <a:buSzPct val="100000"/>
              <a:buFont typeface="Arial"/>
              <a:buChar char="•"/>
            </a:pPr>
            <a:r>
              <a:rPr dirty="0"/>
              <a:t>Ethical AI Companies, Ethical Consumer (3 June 2026) </a:t>
            </a:r>
            <a:r>
              <a:rPr u="sng" dirty="0">
                <a:solidFill>
                  <a:srgbClr val="0000FF"/>
                </a:solidFill>
                <a:uFill>
                  <a:solidFill>
                    <a:srgbClr val="0000FF"/>
                  </a:solidFill>
                </a:uFill>
                <a:hlinkClick r:id="rId3"/>
              </a:rPr>
              <a:t>https://www.ethicalconsumer.org/technology/shopping-guide/ethical-ai-companies-llms</a:t>
            </a:r>
            <a:r>
              <a:rPr dirty="0"/>
              <a:t> </a:t>
            </a:r>
          </a:p>
          <a:p>
            <a:pPr marL="342900" indent="-342900">
              <a:buSzPct val="100000"/>
              <a:buFont typeface="Arial"/>
              <a:buChar char="•"/>
            </a:pPr>
            <a:r>
              <a:rPr dirty="0"/>
              <a:t>Fife data centre height would be same as a 12-storey building, The Courier, DC Thomson (6 June 2026) </a:t>
            </a:r>
            <a:r>
              <a:rPr u="sng" dirty="0">
                <a:solidFill>
                  <a:srgbClr val="0000FF"/>
                </a:solidFill>
                <a:uFill>
                  <a:solidFill>
                    <a:srgbClr val="0000FF"/>
                  </a:solidFill>
                </a:uFill>
                <a:hlinkClick r:id="rId4"/>
              </a:rPr>
              <a:t>https://www.thecourier.co.uk/fp/news/fife/5506416/fife-data-centre-height-12-storey-building/</a:t>
            </a:r>
            <a:r>
              <a:rPr dirty="0"/>
              <a:t> </a:t>
            </a:r>
          </a:p>
          <a:p>
            <a:pPr marL="342900" indent="-342900">
              <a:buSzPct val="100000"/>
              <a:buFont typeface="Arial"/>
              <a:buChar char="•"/>
            </a:pPr>
            <a:r>
              <a:rPr dirty="0"/>
              <a:t>Can floating data centres meet AI's huge energy demand?, New Scientist (25 May 2026) </a:t>
            </a:r>
            <a:r>
              <a:rPr u="sng" dirty="0">
                <a:solidFill>
                  <a:srgbClr val="0000FF"/>
                </a:solidFill>
                <a:uFill>
                  <a:solidFill>
                    <a:srgbClr val="0000FF"/>
                  </a:solidFill>
                </a:uFill>
                <a:hlinkClick r:id="rId5"/>
              </a:rPr>
              <a:t>https://www.facebook.com/newscientist/videos/can-floating-data-centres-meet-ais-huge-energy-demandthe-data-centres-powering-t/26765353333134619/</a:t>
            </a:r>
            <a:r>
              <a:rPr dirty="0"/>
              <a:t> </a:t>
            </a:r>
          </a:p>
          <a:p>
            <a:pPr marL="342900" indent="-342900">
              <a:buSzPct val="100000"/>
              <a:buFont typeface="Arial"/>
              <a:buChar char="•"/>
            </a:pPr>
            <a:r>
              <a:rPr dirty="0"/>
              <a:t>Google rents SpaceX/AI supercomputers for $920M a month, ahead of IPO, Euronews (6 June 2026) </a:t>
            </a:r>
            <a:r>
              <a:rPr u="sng" dirty="0">
                <a:solidFill>
                  <a:srgbClr val="0000FF"/>
                </a:solidFill>
                <a:uFill>
                  <a:solidFill>
                    <a:srgbClr val="0000FF"/>
                  </a:solidFill>
                </a:uFill>
                <a:hlinkClick r:id="rId6"/>
              </a:rPr>
              <a:t>https://www.euronews.com/business/2026/06/06/google-rents-spacexai-supercomputers-for-920m-a-month-ahead-of-ipo</a:t>
            </a:r>
            <a:endParaRPr u="sng" dirty="0"/>
          </a:p>
          <a:p>
            <a:pPr marL="342900" indent="-342900">
              <a:buSzPct val="100000"/>
              <a:buFont typeface="Arial"/>
              <a:buChar char="•"/>
            </a:pPr>
            <a:r>
              <a:rPr dirty="0"/>
              <a:t>If Data Centers Are So Great, Why Are They Being Built in Secret?, The Brockovich Report, Brockovich AI Data Center Reporting (27 May 2026) </a:t>
            </a:r>
            <a:r>
              <a:rPr u="sng" dirty="0">
                <a:solidFill>
                  <a:srgbClr val="0000FF"/>
                </a:solidFill>
                <a:uFill>
                  <a:solidFill>
                    <a:srgbClr val="0000FF"/>
                  </a:solidFill>
                </a:uFill>
                <a:hlinkClick r:id="rId7"/>
              </a:rPr>
              <a:t>https://www.thebrockovichreport.com/p/if-data-centers-are-so-great-why</a:t>
            </a:r>
            <a:r>
              <a:rPr dirty="0"/>
              <a:t> </a:t>
            </a:r>
          </a:p>
          <a:p>
            <a:pPr marL="342900" indent="-342900">
              <a:buSzPct val="100000"/>
              <a:buFont typeface="Arial"/>
              <a:buChar char="•"/>
            </a:pPr>
            <a:r>
              <a:rPr dirty="0"/>
              <a:t>Ireland’s data centre strain a ‘cautionary tale’ for rest of world, UN says, The Irish Times (3 June 2026) </a:t>
            </a:r>
            <a:r>
              <a:rPr u="sng" dirty="0">
                <a:solidFill>
                  <a:srgbClr val="0000FF"/>
                </a:solidFill>
                <a:uFill>
                  <a:solidFill>
                    <a:srgbClr val="0000FF"/>
                  </a:solidFill>
                </a:uFill>
                <a:hlinkClick r:id="rId8"/>
              </a:rPr>
              <a:t>https://www.irishtimes.com/ireland/2026/06/03/irelands-data-centre-strain-a-cautionary-tale-for-rest-of-world-un-says/</a:t>
            </a:r>
            <a:r>
              <a:rPr dirty="0"/>
              <a:t> </a:t>
            </a:r>
          </a:p>
          <a:p>
            <a:pPr marL="342900" indent="-342900">
              <a:buSzPct val="100000"/>
              <a:buFont typeface="Arial"/>
              <a:buChar char="•"/>
            </a:pPr>
            <a:r>
              <a:rPr dirty="0"/>
              <a:t>How to resist a data centre [event], Global Justice Now (13 June 2026): event in Scotland with Nick Dearden, director of Global Justice Now, Samer Abdelnour, Senior Lecturer at the University of Edinburgh, Craig Dalzell, head of policy and research at Common Weal, and Rachel Revesz, a journalist who has been campaigning against new AI data centres in Scotland </a:t>
            </a:r>
            <a:r>
              <a:rPr u="sng" dirty="0">
                <a:solidFill>
                  <a:srgbClr val="0000FF"/>
                </a:solidFill>
                <a:uFill>
                  <a:solidFill>
                    <a:srgbClr val="0000FF"/>
                  </a:solidFill>
                </a:uFill>
                <a:hlinkClick r:id="rId9"/>
              </a:rPr>
              <a:t>https://www.tickettailor.com/events/globaljusticenow/2199587</a:t>
            </a:r>
            <a:r>
              <a:rPr dirty="0"/>
              <a:t> </a:t>
            </a:r>
            <a:endParaRPr lang="en-GB" dirty="0"/>
          </a:p>
          <a:p>
            <a:pPr marL="342900" indent="-342900">
              <a:buSzPct val="100000"/>
              <a:buFont typeface="Arial"/>
              <a:buChar char="•"/>
            </a:pPr>
            <a:r>
              <a:rPr lang="en-GB" dirty="0"/>
              <a:t>Newly sworn-in Makerfield MP Andy Burnham takes a selfie with members of the Parliamentary Labour Party today in Westminster Hall [holding phone with sticker from government’s AI incubator i.AI] (22 June) https://www.facebook.com/wigan.today/posts/newly-sworn-in-makerfield-mp-andy-burnham-takes-a-selfie-with-members-of-the-par/1533019212170335/</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Demolishing DSIT risks losing focus, expertise and coordination, Institute for Government (2026) https://www.instituteforgovernment.org.uk/comment/demolishing-dsit-risks</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Rewiring the state: Delivering digital government, Science, Innovation and Technology Committee (2026):</a:t>
            </a:r>
            <a:r>
              <a:rPr lang="en-GB" b="0" dirty="0">
                <a:effectLst/>
              </a:rPr>
              <a:t> </a:t>
            </a:r>
            <a:r>
              <a:rPr lang="en-GB" sz="2200" b="0" i="0" u="none" strike="noStrike" dirty="0">
                <a:effectLst/>
                <a:latin typeface="+mj-lt"/>
                <a:ea typeface="+mj-ea"/>
                <a:cs typeface="+mj-cs"/>
                <a:sym typeface="Helvetica Neue"/>
              </a:rPr>
              <a:t>In June, the Science, Innovation and Technology Committee, which is made up of Members of Parliament and holds the relevant government department to account, released an analysis of the current approach to "digital government". Including the evidence of experts in the field, they highlight there may be a lack of public consent for and limited trust in this area of government. Key concerns raised include "hype" around how much benefit these systems can bring, lack of oversight of old systems, "vendor lock-in" with companies like Palantir, AWS and Microsoft, and an associated lack of "sovereignty" or control over newer digital systems. They also highlight that digital spending is not routinely monitored or shared in standard form. The committee said that an Information Security Review done in 2023, which had not been made public until this investigation was done, showed "institutional failure and an incoherent approach to data hygiene". They evidence this by the example of UK Biobank health data appearing on a Chinese ecommerce website. They also highlight concern with the new Labour government's decision to move the Government Digital Service out of the cross-cutting Cabinet Office department responsible for effective governance and into the Department for Science, Innovation &amp; Technology. Overall the committee said it is unclear how the government plans to turn AI promise into "tangible outcomes" and its approach lacks metrics for success or failure</a:t>
            </a:r>
            <a:r>
              <a:rPr lang="en-GB" b="0" dirty="0">
                <a:effectLst/>
              </a:rPr>
              <a:t> </a:t>
            </a:r>
            <a:r>
              <a:rPr lang="en-GB" sz="2200" b="0" i="0" u="none" strike="noStrike" dirty="0">
                <a:effectLst/>
                <a:latin typeface="+mj-lt"/>
                <a:ea typeface="+mj-ea"/>
                <a:cs typeface="+mj-cs"/>
                <a:sym typeface="Helvetica Neue"/>
                <a:hlinkClick r:id="rId3"/>
              </a:rPr>
              <a:t>https://publications.parliament.uk/pa/cm5902/cmselect/cmsctech/61/report.html</a:t>
            </a:r>
            <a:r>
              <a:rPr lang="en-GB" b="0"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Information Security Review: Final Report, Cabinet Office (2023): highlighted above in the Rewiring the State report from the Science and Technology Committee and which had not been made public until the Rewiring the state report</a:t>
            </a:r>
            <a:r>
              <a:rPr lang="en-GB" b="0" dirty="0">
                <a:effectLst/>
              </a:rPr>
              <a:t> </a:t>
            </a:r>
            <a:r>
              <a:rPr lang="en-GB" sz="2200" b="0" i="0" u="none" strike="noStrike" dirty="0">
                <a:effectLst/>
                <a:latin typeface="+mj-lt"/>
                <a:ea typeface="+mj-ea"/>
                <a:cs typeface="+mj-cs"/>
                <a:sym typeface="Helvetica Neue"/>
                <a:hlinkClick r:id="rId4"/>
              </a:rPr>
              <a:t>https://assets.publishing.service.gov.uk/media/68adbf0a2f18566482155842/2025-08-20_-_FINAL_REPORT__Publication_version__-_Information_Security_Review_Redacted_version__Redacted.pdf</a:t>
            </a:r>
            <a:r>
              <a:rPr lang="en-GB" b="0" dirty="0">
                <a:effectLst/>
              </a:rPr>
              <a:t> </a:t>
            </a:r>
          </a:p>
          <a:p>
            <a:endParaRPr lang="en-GB" b="0" dirty="0"/>
          </a:p>
        </p:txBody>
      </p:sp>
    </p:spTree>
    <p:extLst>
      <p:ext uri="{BB962C8B-B14F-4D97-AF65-F5344CB8AC3E}">
        <p14:creationId xmlns:p14="http://schemas.microsoft.com/office/powerpoint/2010/main" val="1460397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Use of artificial intelligence in government, National Audit Office (2024) https://www.nao.org.uk/reports/use-of-artificial-intelligence-in-government/</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A pro-innovation approach to AI regulation, Department for Science, Innovation &amp; Technology and Office for Artificial Intelligence (2024):</a:t>
            </a:r>
            <a:r>
              <a:rPr lang="en-GB" b="0" dirty="0">
                <a:effectLst/>
              </a:rPr>
              <a:t> </a:t>
            </a:r>
            <a:r>
              <a:rPr lang="en-GB" sz="2200" b="0" i="0" u="none" strike="noStrike" dirty="0">
                <a:effectLst/>
                <a:latin typeface="+mj-lt"/>
                <a:sym typeface="Helvetica Neue"/>
              </a:rPr>
              <a:t>g</a:t>
            </a:r>
            <a:r>
              <a:rPr lang="en-GB" sz="2200" b="0" i="0" u="none" strike="noStrike" dirty="0">
                <a:effectLst/>
                <a:latin typeface="+mj-lt"/>
                <a:ea typeface="+mj-ea"/>
                <a:cs typeface="+mj-cs"/>
                <a:sym typeface="Helvetica Neue"/>
              </a:rPr>
              <a:t>overnment whitepaper introduced under the Rishi Sunak government that started a process of AI being regulated in a sector-based way via regulators like Ofcom and Ofgem, and at point of use, rather than at large</a:t>
            </a:r>
            <a:r>
              <a:rPr lang="en-GB" b="0" dirty="0">
                <a:effectLst/>
              </a:rPr>
              <a:t> </a:t>
            </a:r>
            <a:r>
              <a:rPr lang="en-GB" sz="2200" b="0" i="0" u="sng" strike="noStrike" dirty="0">
                <a:effectLst/>
                <a:latin typeface="+mj-lt"/>
                <a:ea typeface="+mj-ea"/>
                <a:cs typeface="+mj-cs"/>
                <a:sym typeface="Helvetica Neue"/>
                <a:hlinkClick r:id="rId3"/>
              </a:rPr>
              <a:t>https://www.gov.uk/government/publications/ai-regulation-a-pro-innovation-approach/white-paper</a:t>
            </a:r>
            <a:r>
              <a:rPr lang="en-GB" b="0"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Change, Labour Party (2024): Labour manifesto promised "binding regulation" on the most powerful AI companies but has broadly followed Rishi Sunak's sector-based and point-of-use regulation</a:t>
            </a:r>
            <a:r>
              <a:rPr lang="en-GB" b="0" dirty="0">
                <a:effectLst/>
              </a:rPr>
              <a:t> </a:t>
            </a:r>
            <a:r>
              <a:rPr lang="en-GB" sz="2200" b="0" i="0" u="sng" strike="noStrike" dirty="0">
                <a:effectLst/>
                <a:latin typeface="+mj-lt"/>
                <a:ea typeface="+mj-ea"/>
                <a:cs typeface="+mj-cs"/>
                <a:sym typeface="Helvetica Neue"/>
                <a:hlinkClick r:id="rId4"/>
              </a:rPr>
              <a:t>https://labour.org.uk/wp-content/uploads/2024/06/Labour-Party-manifesto-2024.pdf</a:t>
            </a:r>
            <a:r>
              <a:rPr lang="en-GB" b="0"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AI Opportunities Action Plan,</a:t>
            </a:r>
            <a:r>
              <a:rPr lang="en-GB" b="0" dirty="0">
                <a:effectLst/>
              </a:rPr>
              <a:t> </a:t>
            </a:r>
            <a:r>
              <a:rPr lang="en-GB" sz="2200" b="0" i="0" u="none" strike="noStrike" dirty="0">
                <a:effectLst/>
                <a:latin typeface="+mj-lt"/>
                <a:ea typeface="+mj-ea"/>
                <a:cs typeface="+mj-cs"/>
                <a:sym typeface="Helvetica Neue"/>
              </a:rPr>
              <a:t>Department for Science, Innovation &amp; Technology (2025): </a:t>
            </a:r>
            <a:r>
              <a:rPr lang="en-GB" sz="2200" b="0" i="0" u="none" strike="noStrike" dirty="0">
                <a:effectLst/>
                <a:latin typeface="+mj-lt"/>
                <a:sym typeface="Helvetica Neue"/>
              </a:rPr>
              <a:t>c</a:t>
            </a:r>
            <a:r>
              <a:rPr lang="en-GB" sz="2200" b="0" i="0" u="none" strike="noStrike" dirty="0">
                <a:effectLst/>
                <a:latin typeface="+mj-lt"/>
                <a:ea typeface="+mj-ea"/>
                <a:cs typeface="+mj-cs"/>
                <a:sym typeface="Helvetica Neue"/>
              </a:rPr>
              <a:t>laims we are the third-largest AI market in the world, mentioning DeepMind, ARM and Wayve but says we risk falling behind US and China. Commissioned Matt Clifford to create plan, chair of ARIA, formerly of Entrepreneur First. Claims it drives economic growth and improves people's lives. Suggests this might be the most significant thing to help the government get the highest growth in the G7 and meet its five missions: growing the economy, an NHS fit for the future, safer streets, opportunity for all, and making Britain a clean energy superpower. Forecasts potential £400 billion by 2030, referring to Google's Economic Impact report figure. Establishes AI Growth Zones, goals for increasing the capacity of the AI Research Resource (AIRR) by at least 20x by 2030, National Data Library including licensing public archives for AI training. Says it will train tens of thousands of data scientists. Highlights regulators have a Growth Duty, which became law in 2017 following the Deregulation Act 2015. Coins sovereign AI to refer to publicly owned or allocated computing power. Identifies Culham Science Centre, the UK Atomic Energy Authority’s headquarters as data centre sites. Says planning reforms will make it easier to build "the engines of the AI age" with the support of private and international capital. Commits to a six-month timeline for a 10-year investment plan. Highlights both sustainability and security risks to be mitigated but includes no more detail on former and highlights AI Safety Institute to deal with former</a:t>
            </a:r>
            <a:r>
              <a:rPr lang="en-GB" b="0" dirty="0">
                <a:effectLst/>
              </a:rPr>
              <a:t> </a:t>
            </a:r>
            <a:r>
              <a:rPr lang="en-GB" sz="2200" b="0" i="0" u="sng" strike="noStrike" dirty="0">
                <a:effectLst/>
                <a:latin typeface="+mj-lt"/>
                <a:ea typeface="+mj-ea"/>
                <a:cs typeface="+mj-cs"/>
                <a:sym typeface="Helvetica Neue"/>
                <a:hlinkClick r:id="rId5"/>
              </a:rPr>
              <a:t>https://www.gov.uk/government/publications/ai-opportunities-action-plan/ai-opportunities-action-plan</a:t>
            </a:r>
            <a:r>
              <a:rPr lang="en-GB" b="0"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Delivering AI Growth Zones, Department for Science, Innovation &amp; Technology (2025): states: "In a world where AI will underpin our economy, onshore data centre capability is essential for protecting sensitive data, maximising adoption benefits, and ensuring resilience from global shocks". Sets out how the government plans to change the energy and planning systems to facilitate the growth of AI, and how AI Growth Zones will work for jobs and investors. Refers to the grid management project being done by Ofgem to prioritise data centres, says AI Growth Zones may be able to construct their own grid infrastructure either to hand over to network operator or run themselves. Says data centres in AI Growth Zones will get discounts on electricity. Flags the changes to planning law to speed up development including using powers to protect land for development, requirement for planners to notify government of AI infrastructure planning applications and the plan to use 'call-in' powers to refer projects to the Secretary of State. Plan to cut project consent time from 18m to 12m through Development Consent Orders and the NSIP designation. Pledges £4.5m for AI planning expertise.</a:t>
            </a:r>
            <a:r>
              <a:rPr lang="en-GB" b="0" dirty="0">
                <a:effectLst/>
              </a:rPr>
              <a:t> </a:t>
            </a:r>
            <a:r>
              <a:rPr lang="en-GB" sz="2200" b="0" i="0" u="sng" strike="noStrike" dirty="0">
                <a:effectLst/>
                <a:latin typeface="+mj-lt"/>
                <a:ea typeface="+mj-ea"/>
                <a:cs typeface="+mj-cs"/>
                <a:sym typeface="Helvetica Neue"/>
                <a:hlinkClick r:id="rId6"/>
              </a:rPr>
              <a:t>https://www.gov.uk/government/publications/delivering-ai-growth-zones/delivering-ai-growth-zones</a:t>
            </a:r>
            <a:r>
              <a:rPr lang="en-GB" b="0" dirty="0">
                <a:effectLst/>
              </a:rPr>
              <a:t> </a:t>
            </a:r>
            <a:endParaRPr lang="en-GB" sz="2200" b="0" i="0" u="none" strike="noStrike" dirty="0">
              <a:effectLst/>
              <a:latin typeface="+mj-lt"/>
              <a:ea typeface="+mj-ea"/>
              <a:cs typeface="+mj-cs"/>
              <a:sym typeface="Helvetica Neue"/>
            </a:endParaRP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AI regulation in the UK, House of Commons Library (2026):</a:t>
            </a:r>
            <a:r>
              <a:rPr lang="en-GB" b="0" dirty="0">
                <a:effectLst/>
              </a:rPr>
              <a:t> </a:t>
            </a:r>
            <a:r>
              <a:rPr lang="en-GB" sz="2200" b="0" i="0" u="none" strike="noStrike" dirty="0">
                <a:effectLst/>
                <a:latin typeface="+mj-lt"/>
                <a:sym typeface="Helvetica Neue"/>
              </a:rPr>
              <a:t>r</a:t>
            </a:r>
            <a:r>
              <a:rPr lang="en-GB" sz="2200" b="0" i="0" u="none" strike="noStrike" dirty="0">
                <a:effectLst/>
                <a:latin typeface="+mj-lt"/>
                <a:ea typeface="+mj-ea"/>
                <a:cs typeface="+mj-cs"/>
                <a:sym typeface="Helvetica Neue"/>
              </a:rPr>
              <a:t>eading list of relevant legislation, which mainly highlights that there is no specific regulation for AI. Points to whitepaper of Rishi Sunak that commits to limited regulation, and points to Labour manifesto promise for more, but highlights this has not been delivered and the government is pursuing innovation and growth through AI</a:t>
            </a:r>
            <a:r>
              <a:rPr lang="en-GB" b="0" dirty="0">
                <a:effectLst/>
              </a:rPr>
              <a:t> </a:t>
            </a:r>
            <a:r>
              <a:rPr lang="en-GB" sz="2200" b="0" i="0" u="sng" strike="noStrike" dirty="0">
                <a:effectLst/>
                <a:latin typeface="+mj-lt"/>
                <a:ea typeface="+mj-ea"/>
                <a:cs typeface="+mj-cs"/>
                <a:sym typeface="Helvetica Neue"/>
                <a:hlinkClick r:id="rId7"/>
              </a:rPr>
              <a:t>https://commonslibrary.parliament.uk/research-briefings/cbp-10003/</a:t>
            </a:r>
            <a:r>
              <a:rPr lang="en-GB" b="0"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UK Government Resilience Action Plan, Cabinet Office (2025):</a:t>
            </a:r>
            <a:r>
              <a:rPr lang="en-GB" b="0" dirty="0">
                <a:effectLst/>
              </a:rPr>
              <a:t> </a:t>
            </a:r>
            <a:r>
              <a:rPr lang="en-GB" sz="2200" b="0" i="0" u="none" strike="noStrike" dirty="0">
                <a:effectLst/>
                <a:latin typeface="+mj-lt"/>
                <a:sym typeface="Helvetica Neue"/>
              </a:rPr>
              <a:t>u</a:t>
            </a:r>
            <a:r>
              <a:rPr lang="en-GB" sz="2200" b="0" i="0" u="none" strike="noStrike" dirty="0">
                <a:effectLst/>
                <a:latin typeface="+mj-lt"/>
                <a:ea typeface="+mj-ea"/>
                <a:cs typeface="+mj-cs"/>
                <a:sym typeface="Helvetica Neue"/>
              </a:rPr>
              <a:t>pdate to previous resilience plan, highlights data centres as a vulnerability particularly if it relies on a single power source</a:t>
            </a:r>
            <a:r>
              <a:rPr lang="en-GB" b="0" dirty="0">
                <a:effectLst/>
              </a:rPr>
              <a:t> </a:t>
            </a:r>
            <a:r>
              <a:rPr lang="en-GB" sz="2200" b="0" i="0" u="sng" strike="noStrike" dirty="0">
                <a:effectLst/>
                <a:latin typeface="+mj-lt"/>
                <a:ea typeface="+mj-ea"/>
                <a:cs typeface="+mj-cs"/>
                <a:sym typeface="Helvetica Neue"/>
                <a:hlinkClick r:id="rId8"/>
              </a:rPr>
              <a:t>https://www.gov.uk/government/publications/uk-government-resilience-action-plan/uk-government-resilience-action-plan-html#improving-the-resilience-of-critical-national-infrastructure</a:t>
            </a:r>
            <a:endParaRPr lang="en-GB" sz="2200" b="0" i="0" u="sng" strike="noStrike" dirty="0">
              <a:effectLst/>
              <a:latin typeface="+mj-lt"/>
              <a:ea typeface="+mj-ea"/>
              <a:cs typeface="+mj-cs"/>
              <a:sym typeface="Helvetica Neue"/>
            </a:endParaRP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dirty="0">
                <a:effectLst/>
                <a:latin typeface="+mj-lt"/>
                <a:ea typeface="+mj-ea"/>
                <a:cs typeface="+mj-cs"/>
                <a:sym typeface="Helvetica Neue"/>
              </a:rPr>
              <a:t>Data Centres and Sustainability – UK Government Sustainable, Department for Environment, Food &amp; Rural Affairs (2021): highlights environmental harms from data centres including energy intensity, particularly for cooling, hardware impacts and lack of sustainability planning. Suggest use of renewable energy, smart facilities, new sustainable data centre certification and training </a:t>
            </a:r>
            <a:r>
              <a:rPr lang="en-GB" sz="2200" b="0" i="0" u="sng" dirty="0">
                <a:effectLst/>
                <a:latin typeface="+mj-lt"/>
                <a:ea typeface="+mj-ea"/>
                <a:cs typeface="+mj-cs"/>
                <a:sym typeface="Helvetica Neue"/>
                <a:hlinkClick r:id="rId9"/>
              </a:rPr>
              <a:t>https://sustainableict.blog.gov.uk/2021/05/20/data-centres-sustainability/</a:t>
            </a:r>
            <a:endParaRPr lang="en-GB" sz="2200" b="0" i="0" u="sng" dirty="0">
              <a:effectLst/>
              <a:latin typeface="+mj-lt"/>
              <a:ea typeface="+mj-ea"/>
              <a:cs typeface="+mj-cs"/>
              <a:sym typeface="Helvetica Neue"/>
            </a:endParaRP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Impact of growth of data centres on energy consumption, Department for Energy Security and Net Zero, Europe Economics (2025):</a:t>
            </a:r>
            <a:r>
              <a:rPr lang="en-GB" b="0" dirty="0">
                <a:effectLst/>
              </a:rPr>
              <a:t> </a:t>
            </a:r>
            <a:r>
              <a:rPr lang="en-GB" sz="2200" b="0" i="0" u="none" strike="noStrike" dirty="0">
                <a:effectLst/>
                <a:latin typeface="+mj-lt"/>
                <a:sym typeface="Helvetica Neue"/>
              </a:rPr>
              <a:t>a</a:t>
            </a:r>
            <a:r>
              <a:rPr lang="en-GB" sz="2200" b="0" i="0" u="none" strike="noStrike" dirty="0">
                <a:effectLst/>
                <a:latin typeface="+mj-lt"/>
                <a:ea typeface="+mj-ea"/>
                <a:cs typeface="+mj-cs"/>
                <a:sym typeface="Helvetica Neue"/>
              </a:rPr>
              <a:t> rather limited analysis of three kinds of digital vs physical services to understand which used more electricity in the context of growing data centre demand and found the latter, particularly if manufactured in the UK, would overwhelmingly use more. Use cases: Video streaming, eBooks, AI translation. Criteria for selection: Clear Contributor to Growth of Data Centres; Clear Physical Counterfactual; Data Availability;  Analytical Tractability; AI Inclusion. They suggested the need to model more to see if this would hold. Interestingly didn't mention online search</a:t>
            </a:r>
            <a:r>
              <a:rPr lang="en-GB" b="0" dirty="0">
                <a:effectLst/>
              </a:rPr>
              <a:t> </a:t>
            </a:r>
            <a:r>
              <a:rPr lang="en-GB" sz="2200" b="0" i="0" u="none" strike="noStrike" dirty="0">
                <a:effectLst/>
                <a:latin typeface="+mj-lt"/>
                <a:ea typeface="+mj-ea"/>
                <a:cs typeface="+mj-cs"/>
                <a:sym typeface="Helvetica Neue"/>
                <a:hlinkClick r:id="rId10"/>
              </a:rPr>
              <a:t>https://www.gov.uk/government/publications/impact-of-growth-of-data-centres-on-energy-consumption</a:t>
            </a:r>
            <a:r>
              <a:rPr lang="en-GB" b="0" dirty="0">
                <a:effectLst/>
              </a:rPr>
              <a:t> </a:t>
            </a:r>
            <a:endParaRPr lang="en-GB" sz="2200" b="0" i="0" u="sng" strike="noStrike" dirty="0">
              <a:effectLst/>
              <a:latin typeface="+mj-lt"/>
              <a:ea typeface="+mj-ea"/>
              <a:cs typeface="+mj-cs"/>
              <a:sym typeface="Helvetica Neue"/>
            </a:endParaRP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dirty="0">
                <a:effectLst/>
                <a:latin typeface="+mj-lt"/>
                <a:ea typeface="+mj-ea"/>
                <a:cs typeface="+mj-cs"/>
                <a:sym typeface="Helvetica Neue"/>
              </a:rPr>
              <a:t>Accelerating electricity network connections for strategic demand, Department for Energy Security &amp; Net Zero (2026): consultation on changes to electricity network connections to prioritise Nationally Significant Infrastructure Projects like data centres and reallocate or reserve grid capacity for them </a:t>
            </a:r>
            <a:r>
              <a:rPr lang="en-GB" sz="2200" b="0" i="0" u="sng" dirty="0">
                <a:effectLst/>
                <a:latin typeface="+mj-lt"/>
                <a:ea typeface="+mj-ea"/>
                <a:cs typeface="+mj-cs"/>
                <a:sym typeface="Helvetica Neue"/>
                <a:hlinkClick r:id="rId11"/>
              </a:rPr>
              <a:t>https://www.gov.uk/government/consultations/accelerating-electricity-network-connections-for-strategic-demand/accelerating-electricity-network-connections-for-strategic-demand-accessible-webpage</a:t>
            </a:r>
            <a:endParaRPr lang="en-GB" b="0" dirty="0">
              <a:effectLst/>
            </a:endParaRP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dirty="0">
                <a:effectLst/>
                <a:latin typeface="+mj-lt"/>
                <a:ea typeface="+mj-ea"/>
                <a:cs typeface="+mj-cs"/>
                <a:sym typeface="Helvetica Neue"/>
              </a:rPr>
              <a:t>Corporate Power Purchase Agreements: Call for Evidence, Department for Business &amp; Trade, Department for Energy Security &amp; Net Zero (2026): explains Power Purchase Agreement structure for companies to purchase renewables, highlighting that demand for data centres is driving need for review. States that current demand from data centres is estimated at 7.6 TWh per year, but highlights National Energy System Operator forecast that this could increase to 20 to 41 TWh by 2035 and 30 to 71 TWh by 2050. Highlights the attraction to these customers because they have large, predictable use and good creditworthiness, plus stated ESG commitments, but warn this could take away supply from other projects, requires technical expertise, high risk tolerance and can create delays on new projects </a:t>
            </a:r>
            <a:r>
              <a:rPr lang="en-GB" sz="2200" b="0" i="0" u="sng" dirty="0">
                <a:effectLst/>
                <a:latin typeface="+mj-lt"/>
                <a:ea typeface="+mj-ea"/>
                <a:cs typeface="+mj-cs"/>
                <a:sym typeface="Helvetica Neue"/>
                <a:hlinkClick r:id="rId12"/>
              </a:rPr>
              <a:t>https://www.gov.uk/government/calls-for-evidence/corporate-power-purchase-agreements/corporate-power-purchase-agreements</a:t>
            </a:r>
            <a:endParaRPr lang="en-GB" b="0" dirty="0">
              <a:effectLst/>
            </a:endParaRPr>
          </a:p>
          <a:p>
            <a:pPr marL="342900" indent="-342900">
              <a:buFont typeface="Arial" panose="020B0604020202020204" pitchFamily="34" charset="0"/>
              <a:buChar char="•"/>
            </a:pPr>
            <a:endParaRPr lang="en-GB" sz="2200" b="0" i="0" u="sng" strike="noStrike" dirty="0">
              <a:effectLst/>
              <a:latin typeface="+mj-lt"/>
              <a:ea typeface="+mj-ea"/>
              <a:cs typeface="+mj-cs"/>
              <a:sym typeface="Helvetica Neue"/>
            </a:endParaRPr>
          </a:p>
          <a:p>
            <a:pPr marL="0" indent="0">
              <a:buFont typeface="Arial" panose="020B0604020202020204" pitchFamily="34" charset="0"/>
              <a:buNone/>
            </a:pPr>
            <a:endParaRPr lang="en-GB" b="0" dirty="0">
              <a:effectLst/>
            </a:endParaRPr>
          </a:p>
          <a:p>
            <a:endParaRPr lang="en-GB" b="0" dirty="0">
              <a:effectLst/>
            </a:endParaRPr>
          </a:p>
          <a:p>
            <a:endParaRPr lang="en-GB" b="0" dirty="0"/>
          </a:p>
        </p:txBody>
      </p:sp>
    </p:spTree>
    <p:extLst>
      <p:ext uri="{BB962C8B-B14F-4D97-AF65-F5344CB8AC3E}">
        <p14:creationId xmlns:p14="http://schemas.microsoft.com/office/powerpoint/2010/main" val="2863954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Water use in AI and Data Centres,</a:t>
            </a:r>
            <a:r>
              <a:rPr lang="en-GB" dirty="0">
                <a:effectLst/>
              </a:rPr>
              <a:t> </a:t>
            </a:r>
            <a:r>
              <a:rPr lang="en-GB" sz="2200" b="0" i="0" u="none" strike="noStrike" dirty="0">
                <a:effectLst/>
                <a:latin typeface="+mj-lt"/>
                <a:ea typeface="+mj-ea"/>
                <a:cs typeface="+mj-cs"/>
                <a:sym typeface="Helvetica Neue"/>
              </a:rPr>
              <a:t>Government Digital Sustainability Alliance (2025):</a:t>
            </a:r>
            <a:r>
              <a:rPr lang="en-GB" dirty="0">
                <a:effectLst/>
              </a:rPr>
              <a:t> </a:t>
            </a:r>
            <a:r>
              <a:rPr lang="en-GB" sz="2200" b="0" i="0" u="none" strike="noStrike" dirty="0">
                <a:effectLst/>
                <a:latin typeface="+mj-lt"/>
                <a:sym typeface="Helvetica Neue"/>
              </a:rPr>
              <a:t>s</a:t>
            </a:r>
            <a:r>
              <a:rPr lang="en-GB" sz="2200" b="0" i="0" u="none" strike="noStrike" dirty="0">
                <a:effectLst/>
                <a:latin typeface="+mj-lt"/>
                <a:ea typeface="+mj-ea"/>
                <a:cs typeface="+mj-cs"/>
                <a:sym typeface="Helvetica Neue"/>
              </a:rPr>
              <a:t>tates UK faces a water deficit of 5bn litres by 2050. Says there is a "critical policy gap" as water resource plans from water companies done in 2025 do not take account of AI data centre demand </a:t>
            </a:r>
            <a:r>
              <a:rPr lang="en-GB" dirty="0">
                <a:effectLst/>
              </a:rPr>
              <a:t> </a:t>
            </a:r>
            <a:r>
              <a:rPr lang="en-GB" sz="2200" b="0" i="0" u="sng" strike="noStrike" dirty="0">
                <a:effectLst/>
                <a:latin typeface="+mj-lt"/>
                <a:ea typeface="+mj-ea"/>
                <a:cs typeface="+mj-cs"/>
                <a:sym typeface="Helvetica Neue"/>
                <a:hlinkClick r:id="rId3"/>
              </a:rPr>
              <a:t>https://assets.publishing.service.gov.uk/media/688cb407dc6688ed50878367/Water_use_in_data_centre_and_AI_report.pdf</a:t>
            </a:r>
            <a:r>
              <a:rPr lang="en-GB" dirty="0">
                <a:effectLst/>
              </a:rPr>
              <a:t> </a:t>
            </a:r>
          </a:p>
          <a:p>
            <a:pPr marL="342900" indent="-342900">
              <a:buFont typeface="Arial" panose="020B0604020202020204" pitchFamily="34" charset="0"/>
              <a:buChar char="•"/>
            </a:pPr>
            <a:r>
              <a:rPr lang="en-GB" dirty="0"/>
              <a:t>Water Resource Management Plans, Environment Agency (2026): </a:t>
            </a:r>
            <a:r>
              <a:rPr lang="en-GB" sz="2200" b="0" i="0" u="none" strike="noStrike" dirty="0">
                <a:effectLst/>
                <a:latin typeface="+mj-lt"/>
                <a:sym typeface="Helvetica Neue"/>
              </a:rPr>
              <a:t>s</a:t>
            </a:r>
            <a:r>
              <a:rPr lang="en-GB" sz="2200" b="0" i="0" u="none" strike="noStrike" dirty="0">
                <a:effectLst/>
                <a:latin typeface="+mj-lt"/>
                <a:ea typeface="+mj-ea"/>
                <a:cs typeface="+mj-cs"/>
                <a:sym typeface="Helvetica Neue"/>
              </a:rPr>
              <a:t>tatutory five-year plans via the Water Industry Act 1991 for how water companies plan to ensure a reliable and safe supply of water over the next 25 years. Most recent guidance explicitly includes data centres as an example of increased demand </a:t>
            </a:r>
            <a:r>
              <a:rPr lang="en-GB" dirty="0"/>
              <a:t>https://www.gov.uk/government/publications/water-resources-planning-guideline/water-resources-planning-guideline</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dirty="0">
                <a:effectLst/>
                <a:latin typeface="+mj-lt"/>
                <a:ea typeface="+mj-ea"/>
                <a:cs typeface="+mj-cs"/>
                <a:sym typeface="Helvetica Neue"/>
              </a:rPr>
              <a:t>Climate Change Agreements (CCA) for Data Centres, techUK (2023): overview of the Climate Change Agreement system for data centres where they can get a discount on the levy if they can show they are meeting targets for reducing energy use and emissions. DESNEZ has set a new energy improvement target for the data centres sector of 14.5% relative to a 2022 baseline by the end of 2030, opening on 1 January 2026. techUK administers this scheme, said it had 170 site registered in 2023 and gives a discount to its members using the scheme </a:t>
            </a:r>
            <a:r>
              <a:rPr lang="en-GB" sz="2200" b="0" i="0" u="sng" dirty="0">
                <a:effectLst/>
                <a:latin typeface="+mj-lt"/>
                <a:ea typeface="+mj-ea"/>
                <a:cs typeface="+mj-cs"/>
                <a:sym typeface="Helvetica Neue"/>
                <a:hlinkClick r:id="rId4"/>
              </a:rPr>
              <a:t>https://www.techuk.org/resource/climate-change-agreements-cca-for-data-centres.html</a:t>
            </a:r>
            <a:endParaRPr lang="en-GB" dirty="0"/>
          </a:p>
          <a:p>
            <a:pPr marL="342900" indent="-342900">
              <a:buFont typeface="Arial" panose="020B0604020202020204" pitchFamily="34" charset="0"/>
              <a:buChar char="•"/>
            </a:pPr>
            <a:r>
              <a:rPr lang="en-GB" dirty="0"/>
              <a:t>Combustion plants, Defra and Environment Agency (2019) </a:t>
            </a:r>
            <a:r>
              <a:rPr lang="en-GB" sz="2200" b="0" i="0" u="sng" strike="noStrike" dirty="0">
                <a:effectLst/>
                <a:latin typeface="+mj-lt"/>
                <a:ea typeface="+mj-ea"/>
                <a:cs typeface="+mj-cs"/>
                <a:sym typeface="Helvetica Neue"/>
                <a:hlinkClick r:id="rId5"/>
              </a:rPr>
              <a:t>https://www.gov.uk/guidance/medium-combustion-plant-and-specified-generators-environmental-permits</a:t>
            </a:r>
            <a:r>
              <a:rPr lang="en-GB" dirty="0">
                <a:effectLst/>
              </a:rPr>
              <a:t> </a:t>
            </a:r>
          </a:p>
          <a:p>
            <a:pPr marL="342900" indent="-342900">
              <a:buFont typeface="Arial" panose="020B0604020202020204" pitchFamily="34" charset="0"/>
              <a:buChar char="•"/>
            </a:pPr>
            <a:r>
              <a:rPr lang="en-GB" dirty="0">
                <a:effectLst/>
              </a:rPr>
              <a:t>Energy Act 2023 </a:t>
            </a:r>
            <a:r>
              <a:rPr lang="en-GB" sz="2200" b="0" i="0" u="sng" strike="noStrike" dirty="0">
                <a:effectLst/>
                <a:latin typeface="+mj-lt"/>
                <a:ea typeface="+mj-ea"/>
                <a:cs typeface="+mj-cs"/>
                <a:sym typeface="Helvetica Neue"/>
                <a:hlinkClick r:id="rId6"/>
              </a:rPr>
              <a:t>https://www.gov.uk/government/news/new-laws-passed-to-bolster-energy-security-and-deliver-net-zero</a:t>
            </a:r>
            <a:r>
              <a:rPr lang="en-GB" dirty="0">
                <a:effectLst/>
              </a:rPr>
              <a:t> </a:t>
            </a:r>
          </a:p>
          <a:p>
            <a:pPr marL="342900" indent="-342900">
              <a:buFont typeface="Arial" panose="020B0604020202020204" pitchFamily="34" charset="0"/>
              <a:buChar char="•"/>
            </a:pPr>
            <a:r>
              <a:rPr lang="en-GB" dirty="0"/>
              <a:t>Clean Power 2023 Action Plan (2025): https://www.gov.uk/government/publications/clean-power-2030-action-plan</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Ofgem Demand Connection Reform consultation (2026): </a:t>
            </a:r>
            <a:r>
              <a:rPr lang="en-GB" sz="2200" b="0" i="0" u="sng" strike="noStrike" dirty="0">
                <a:effectLst/>
                <a:latin typeface="+mj-lt"/>
                <a:ea typeface="+mj-ea"/>
                <a:cs typeface="+mj-cs"/>
                <a:sym typeface="Helvetica Neue"/>
                <a:hlinkClick r:id="rId7"/>
              </a:rPr>
              <a:t>https://www.ofgem.gov.uk/call-for-input/demand-connections-reform</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dirty="0">
                <a:effectLst/>
                <a:latin typeface="+mj-lt"/>
                <a:ea typeface="+mj-ea"/>
                <a:cs typeface="+mj-cs"/>
                <a:sym typeface="Helvetica Neue"/>
              </a:rPr>
              <a:t>Government procurement to prioritise national security, HM Treasury, Cabinet Office, The Rt Hon Darren Jones MP and The Rt Hon Rachel Reeves MP (2026): highlights a national security exemption in the Procurement Act 2023, meaning government procurement can potentially override other agreements in these cases, points to use for 'sovereign compute' ambitions instead of relying on US etc tech </a:t>
            </a:r>
            <a:r>
              <a:rPr lang="en-GB" sz="2200" b="0" i="0" u="sng" dirty="0">
                <a:effectLst/>
                <a:latin typeface="+mj-lt"/>
                <a:ea typeface="+mj-ea"/>
                <a:cs typeface="+mj-cs"/>
                <a:sym typeface="Helvetica Neue"/>
                <a:hlinkClick r:id="rId8"/>
              </a:rPr>
              <a:t>https://www.gov.uk/government/news/government-procurement-to-prioritise-national-security</a:t>
            </a:r>
            <a:endParaRPr lang="en-GB" dirty="0">
              <a:effectLst/>
            </a:endParaRPr>
          </a:p>
          <a:p>
            <a:pPr marL="342900" indent="-342900">
              <a:buFont typeface="Arial" panose="020B0604020202020204" pitchFamily="34" charset="0"/>
              <a:buChar char="•"/>
            </a:pPr>
            <a:r>
              <a:rPr lang="en-GB" dirty="0">
                <a:effectLst/>
              </a:rPr>
              <a:t>Nationally significant infrastructure projects, Planning and Infrastructure Act (2025) </a:t>
            </a:r>
            <a:r>
              <a:rPr lang="en-GB" sz="2200" b="0" i="0" u="sng" strike="noStrike" dirty="0">
                <a:effectLst/>
                <a:latin typeface="+mj-lt"/>
                <a:ea typeface="+mj-ea"/>
                <a:cs typeface="+mj-cs"/>
                <a:sym typeface="Helvetica Neue"/>
                <a:hlinkClick r:id="rId9"/>
              </a:rPr>
              <a:t>https://www.legislation.gov.uk/ukpga/2025/34/pdfs/ukpga_20250034_en.pdf</a:t>
            </a:r>
            <a:r>
              <a:rPr lang="en-GB" dirty="0">
                <a:effectLst/>
              </a:rPr>
              <a:t> </a:t>
            </a:r>
            <a:endParaRPr lang="en-GB" sz="2200" b="0" i="0" u="none" strike="noStrike" dirty="0">
              <a:effectLst/>
              <a:latin typeface="+mj-lt"/>
              <a:sym typeface="Helvetica Neue"/>
            </a:endParaRP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National Infrastructure Planning: Data Centres, Ministry of Housing, Communities and Local Government (2025):</a:t>
            </a:r>
            <a:r>
              <a:rPr lang="en-GB" dirty="0">
                <a:effectLst/>
              </a:rPr>
              <a:t> </a:t>
            </a:r>
            <a:r>
              <a:rPr lang="en-GB" sz="2200" b="0" i="0" u="none" strike="noStrike" dirty="0">
                <a:effectLst/>
                <a:latin typeface="+mj-lt"/>
                <a:sym typeface="Helvetica Neue"/>
              </a:rPr>
              <a:t>o</a:t>
            </a:r>
            <a:r>
              <a:rPr lang="en-GB" sz="2200" b="0" i="0" u="none" strike="noStrike" dirty="0">
                <a:effectLst/>
                <a:latin typeface="+mj-lt"/>
                <a:ea typeface="+mj-ea"/>
                <a:cs typeface="+mj-cs"/>
                <a:sym typeface="Helvetica Neue"/>
              </a:rPr>
              <a:t>utlines decision to allow data centres to opt-in to Nationally Significant Infrastructure Projects (NSIPs) system so they can operate outside of usual planning rules: </a:t>
            </a:r>
            <a:r>
              <a:rPr lang="en-GB" sz="2200" b="0" i="0" u="sng" strike="noStrike" dirty="0">
                <a:effectLst/>
                <a:latin typeface="+mj-lt"/>
                <a:ea typeface="+mj-ea"/>
                <a:cs typeface="+mj-cs"/>
                <a:sym typeface="Helvetica Neue"/>
                <a:hlinkClick r:id="rId10"/>
              </a:rPr>
              <a:t>https://questions-statements.parliament.uk/written-statements/detail/2025-10-15/hcws966</a:t>
            </a:r>
            <a:r>
              <a:rPr lang="en-GB" dirty="0">
                <a:effectLst/>
              </a:rPr>
              <a:t> </a:t>
            </a:r>
          </a:p>
          <a:p>
            <a:pPr marL="342900" indent="-342900">
              <a:buFont typeface="Arial" panose="020B0604020202020204" pitchFamily="34" charset="0"/>
              <a:buChar char="•"/>
            </a:pPr>
            <a:r>
              <a:rPr lang="en-GB" dirty="0">
                <a:effectLst/>
              </a:rPr>
              <a:t>Operators of essential services, </a:t>
            </a:r>
            <a:r>
              <a:rPr lang="en-GB" sz="2200" b="0" i="0" u="none" strike="noStrike" dirty="0">
                <a:effectLst/>
                <a:latin typeface="+mj-lt"/>
                <a:ea typeface="+mj-ea"/>
                <a:cs typeface="+mj-cs"/>
                <a:sym typeface="Helvetica Neue"/>
              </a:rPr>
              <a:t>Cyber Security and Resilience (Network and Information Systems) Bill (2025): https://bills.parliament.uk/bills/4035</a:t>
            </a:r>
          </a:p>
          <a:p>
            <a:pPr marL="0" marR="0" lvl="0" indent="0" defTabSz="457200" eaLnBrk="1" fontAlgn="auto" latinLnBrk="0" hangingPunct="1">
              <a:lnSpc>
                <a:spcPct val="117999"/>
              </a:lnSpc>
              <a:spcBef>
                <a:spcPts val="0"/>
              </a:spcBef>
              <a:spcAft>
                <a:spcPts val="0"/>
              </a:spcAft>
              <a:buClrTx/>
              <a:buSzTx/>
              <a:buFontTx/>
              <a:buNone/>
              <a:tabLst/>
              <a:defRPr/>
            </a:pPr>
            <a:endParaRPr lang="en-GB" dirty="0"/>
          </a:p>
          <a:p>
            <a:endParaRPr lang="en-GB" dirty="0"/>
          </a:p>
          <a:p>
            <a:endParaRPr lang="en-GB" dirty="0"/>
          </a:p>
        </p:txBody>
      </p:sp>
    </p:spTree>
    <p:extLst>
      <p:ext uri="{BB962C8B-B14F-4D97-AF65-F5344CB8AC3E}">
        <p14:creationId xmlns:p14="http://schemas.microsoft.com/office/powerpoint/2010/main" val="2082907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b="0" dirty="0"/>
              <a:t>Factsheet: Planning committees, </a:t>
            </a:r>
            <a:r>
              <a:rPr lang="en-GB" dirty="0"/>
              <a:t>MHCLG (2025) https://www.gov.uk/government/publications/the-planning-and-infrastructure-bill/factsheet-planning-committees</a:t>
            </a:r>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endParaRPr lang="en-GB" dirty="0"/>
          </a:p>
          <a:p>
            <a:pPr marL="0" marR="0" lvl="0" indent="0" defTabSz="457200" eaLnBrk="1" fontAlgn="auto" latinLnBrk="0" hangingPunct="1">
              <a:lnSpc>
                <a:spcPct val="117999"/>
              </a:lnSpc>
              <a:spcBef>
                <a:spcPts val="0"/>
              </a:spcBef>
              <a:spcAft>
                <a:spcPts val="0"/>
              </a:spcAft>
              <a:buClrTx/>
              <a:buSzTx/>
              <a:buFont typeface="Arial" panose="020B0604020202020204" pitchFamily="34" charset="0"/>
              <a:buNone/>
              <a:tabLst/>
              <a:defRPr/>
            </a:pPr>
            <a:r>
              <a:rPr lang="en-GB" dirty="0"/>
              <a:t>Examples of unclear language:</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dirty="0"/>
              <a:t>‘Critical national infrastructure’, DSIT (2024): Data centres to be given massive boost and protections from cyber criminals and IT blackouts https://www.gov.uk/government/news/data-centres-to-be-given-massive-boost-and-protections-from-cyber-criminals-and-it-blackouts</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dirty="0"/>
              <a:t>‘Critical national infrastructure’, DSIT (2025) https://www.gov.uk/government/news/tough-new-laws-to-strengthen-the-uks-defences-against-cyber-attacks-on-nhs-transport-and-energy</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dirty="0"/>
              <a:t>‘Essential services’, DSIT (2026) </a:t>
            </a:r>
            <a:r>
              <a:rPr lang="en-GB" sz="2200" b="0" i="0" u="sng" strike="noStrike" dirty="0">
                <a:effectLst/>
                <a:latin typeface="+mj-lt"/>
                <a:ea typeface="+mj-ea"/>
                <a:cs typeface="+mj-cs"/>
                <a:sym typeface="Helvetica Neue"/>
                <a:hlinkClick r:id="rId3"/>
              </a:rPr>
              <a:t>https://www.gov.uk/government/publications/cyber-security-and-resilience-network-and-information-systems-bill-factsheets/data-centres</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dirty="0">
                <a:effectLst/>
              </a:rPr>
              <a:t>‘Critical infrastructure’, </a:t>
            </a:r>
            <a:r>
              <a:rPr lang="en-GB" sz="2200" b="0" i="0" u="none" strike="noStrike" dirty="0">
                <a:effectLst/>
                <a:latin typeface="+mj-lt"/>
                <a:ea typeface="+mj-ea"/>
                <a:cs typeface="+mj-cs"/>
                <a:sym typeface="Helvetica Neue"/>
              </a:rPr>
              <a:t>Parliamentary Office of Science and Technology (2010)</a:t>
            </a:r>
            <a:r>
              <a:rPr lang="en-GB" dirty="0">
                <a:effectLst/>
              </a:rPr>
              <a:t> </a:t>
            </a:r>
            <a:r>
              <a:rPr lang="en-GB" sz="2200" b="0" i="0" u="sng" strike="noStrike" dirty="0">
                <a:effectLst/>
                <a:latin typeface="+mj-lt"/>
                <a:ea typeface="+mj-ea"/>
                <a:cs typeface="+mj-cs"/>
                <a:sym typeface="Helvetica Neue"/>
                <a:hlinkClick r:id="rId4"/>
              </a:rPr>
              <a:t>https://www.parliament.uk/globalassets/documents/post/postpn362-resilience-of-UK-infrastructure.pdf</a:t>
            </a:r>
            <a:r>
              <a:rPr lang="en-GB" dirty="0">
                <a:effectLst/>
              </a:rPr>
              <a:t> </a:t>
            </a:r>
            <a:endParaRPr lang="en-GB" dirty="0"/>
          </a:p>
          <a:p>
            <a:endParaRPr lang="en-GB" dirty="0"/>
          </a:p>
        </p:txBody>
      </p:sp>
    </p:spTree>
    <p:extLst>
      <p:ext uri="{BB962C8B-B14F-4D97-AF65-F5344CB8AC3E}">
        <p14:creationId xmlns:p14="http://schemas.microsoft.com/office/powerpoint/2010/main" val="3984566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Machinery of Government changes: Fact Sheet, Cabinet Office</a:t>
            </a:r>
            <a:r>
              <a:rPr lang="en-GB" dirty="0">
                <a:effectLst/>
              </a:rPr>
              <a:t> (2026): </a:t>
            </a:r>
            <a:r>
              <a:rPr lang="en-GB" sz="2200" b="0" i="0" u="none" strike="noStrike" dirty="0">
                <a:effectLst/>
                <a:latin typeface="+mj-lt"/>
                <a:sym typeface="Helvetica Neue"/>
              </a:rPr>
              <a:t>M</a:t>
            </a:r>
            <a:r>
              <a:rPr lang="en-GB" sz="2200" b="0" i="0" u="none" strike="noStrike" dirty="0">
                <a:effectLst/>
                <a:latin typeface="+mj-lt"/>
                <a:ea typeface="+mj-ea"/>
                <a:cs typeface="+mj-cs"/>
                <a:sym typeface="Helvetica Neue"/>
              </a:rPr>
              <a:t>achinery of Government (MOG) changes including Number 10 North to look after devolution and local economic growth (from MHCLG and HM Treasury); the Office for the Prime Minister and Cabinet to look after AI Taskforce, Number 10, Number 10 North; Cabinet Office to look after AI strategy, adoption in the civil service and AI Security Institute; DCMS to look after Government Digital Service (from DSIT); Department for Business, Innovation, Science and Trade to look after emerging sectors and reindustrialisation</a:t>
            </a:r>
            <a:r>
              <a:rPr lang="en-GB" dirty="0">
                <a:effectLst/>
              </a:rPr>
              <a:t> </a:t>
            </a:r>
            <a:r>
              <a:rPr lang="en-GB" sz="2200" b="0" i="0" u="none" strike="noStrike" dirty="0">
                <a:effectLst/>
                <a:latin typeface="+mj-lt"/>
                <a:ea typeface="+mj-ea"/>
                <a:cs typeface="+mj-cs"/>
                <a:sym typeface="Helvetica Neue"/>
              </a:rPr>
              <a:t>https://www.gov.uk/government/news/machinery-of-government-changes-fact-sheet</a:t>
            </a:r>
            <a:r>
              <a:rPr lang="en-GB"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National Planning Policy Framework, Ministry of Housing, Communities and Local Government (2026):</a:t>
            </a:r>
            <a:r>
              <a:rPr lang="en-GB" dirty="0">
                <a:effectLst/>
              </a:rPr>
              <a:t> </a:t>
            </a:r>
            <a:r>
              <a:rPr lang="en-GB" sz="2200" b="0" i="0" u="none" strike="noStrike" dirty="0">
                <a:effectLst/>
                <a:latin typeface="+mj-lt"/>
                <a:sym typeface="Helvetica Neue"/>
              </a:rPr>
              <a:t>i</a:t>
            </a:r>
            <a:r>
              <a:rPr lang="en-GB" sz="2200" b="0" i="0" u="none" strike="noStrike" dirty="0">
                <a:effectLst/>
                <a:latin typeface="+mj-lt"/>
                <a:ea typeface="+mj-ea"/>
                <a:cs typeface="+mj-cs"/>
                <a:sym typeface="Helvetica Neue"/>
              </a:rPr>
              <a:t>ncludes requirements to consider economic growth, highlighting the potential of data centres, and flags the need for relevant infrastructure available to support them</a:t>
            </a:r>
            <a:r>
              <a:rPr lang="en-GB" dirty="0">
                <a:effectLst/>
              </a:rPr>
              <a:t> </a:t>
            </a:r>
            <a:r>
              <a:rPr lang="en-GB" sz="2200" b="0" i="0" u="none" strike="noStrike" dirty="0">
                <a:effectLst/>
                <a:latin typeface="+mj-lt"/>
                <a:ea typeface="+mj-ea"/>
                <a:cs typeface="+mj-cs"/>
                <a:sym typeface="Helvetica Neue"/>
                <a:hlinkClick r:id="rId3"/>
              </a:rPr>
              <a:t>https://www.gov.uk/guidance/national-planning-policy-framework</a:t>
            </a:r>
            <a:r>
              <a:rPr lang="en-GB" dirty="0">
                <a:effectLst/>
              </a:rPr>
              <a:t> </a:t>
            </a:r>
          </a:p>
          <a:p>
            <a:endParaRPr lang="en-GB" dirty="0"/>
          </a:p>
        </p:txBody>
      </p:sp>
    </p:spTree>
    <p:extLst>
      <p:ext uri="{BB962C8B-B14F-4D97-AF65-F5344CB8AC3E}">
        <p14:creationId xmlns:p14="http://schemas.microsoft.com/office/powerpoint/2010/main" val="2677167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Data centres: planning policy, sustainability, and resilience</a:t>
            </a:r>
            <a:r>
              <a:rPr lang="en-GB" dirty="0">
                <a:effectLst/>
              </a:rPr>
              <a:t>, </a:t>
            </a:r>
            <a:r>
              <a:rPr lang="en-GB" sz="2200" b="0" i="0" u="none" strike="noStrike" dirty="0">
                <a:effectLst/>
                <a:latin typeface="+mj-lt"/>
                <a:ea typeface="+mj-ea"/>
                <a:cs typeface="+mj-cs"/>
                <a:sym typeface="Helvetica Neue"/>
              </a:rPr>
              <a:t>House of Commons Library (2026): highlights that there is no formal definition for data centres, they have no standard industrial classification code (used in economic statistics), and operators do not have to register with a regulator. Refers to a techUK report (2024) that estimates there are 450 data centres in the UK </a:t>
            </a:r>
            <a:r>
              <a:rPr lang="en-GB" sz="2200" b="0" i="0" u="sng" strike="noStrike" dirty="0">
                <a:effectLst/>
                <a:latin typeface="+mj-lt"/>
                <a:ea typeface="+mj-ea"/>
                <a:cs typeface="+mj-cs"/>
                <a:sym typeface="Helvetica Neue"/>
                <a:hlinkClick r:id="rId3"/>
              </a:rPr>
              <a:t>https://researchbriefings.files.parliament.uk/documents/CBP-10315/CBP-10315.pdf</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Data centres and the UK National Accounts,</a:t>
            </a:r>
            <a:r>
              <a:rPr lang="en-GB" dirty="0">
                <a:effectLst/>
              </a:rPr>
              <a:t> </a:t>
            </a:r>
            <a:r>
              <a:rPr lang="en-GB" sz="2200" b="0" i="0" u="none" strike="noStrike" dirty="0">
                <a:effectLst/>
                <a:latin typeface="+mj-lt"/>
                <a:ea typeface="+mj-ea"/>
                <a:cs typeface="+mj-cs"/>
                <a:sym typeface="Helvetica Neue"/>
              </a:rPr>
              <a:t>Office for National Statistics (2026):</a:t>
            </a:r>
            <a:r>
              <a:rPr lang="en-GB" dirty="0">
                <a:effectLst/>
              </a:rPr>
              <a:t> </a:t>
            </a:r>
            <a:r>
              <a:rPr lang="en-GB" sz="2200" b="0" i="0" u="none" strike="noStrike" dirty="0">
                <a:effectLst/>
                <a:latin typeface="+mj-lt"/>
                <a:ea typeface="+mj-ea"/>
                <a:cs typeface="+mj-cs"/>
                <a:sym typeface="Helvetica Neue"/>
              </a:rPr>
              <a:t>offers an overview of our current understanding of data centres from an economic statistics perspective, including flagging that they are now 'critical national infrastructure', explaining where they appear in national investment statistics, national accounts, for the purpose of measuring GDP, and environmental accounting, but why ONS cannot 'separately identify either the investment in or output of data centres'. They say there are 'no regularly updated official data sources available on data centres'. They flag there is no SIC code, though identify UK SIC 2007 Section J (Information and Communication), specifically SIC 63110 (Data processing and hosting activities), as the most closely aligned one, but this is only chosen when this is the dominant activity of the business. They highlight that the new SIC 2026 'better reflect[s] the modern UK economy' but is not in use yet and 'this will not improve the visibility of data centres within the National Accounts, as their classification will still depend on the dominant activity of the reporting unit'. Also highlights both NESO and House of Commons Library's attempts at definition e.g. co-location etc and flag DESNZ data on electricity consumption (2026). They point to the fact that colocation, where investment in a data centre may be done by one business for the benefit of multiple others, means the assets can have different economic owners. Effectively, different aspects of the building and running of a data centre are split out across a range of areas accounted for in National Accounts and may be reported at different times in different ways so they are not 'separately visible' in economic statistics. Some of this will be captured in production estimates of GDP (data centre service provision), some in expenditure (construction of data centre) and some in income (profits and wages). The data held by data centres is not currently valued as part of any economic calculation, though this is set to change under the System of National Accounts (SNA) 2025. Data centre operators may also be identified in ONS surveys via the UK's Inter Departmental Business Register (IDBR), which uses information from Value Added Tax (VAT), Pay As You Earn (PAYE), and Companies House records to include and classify UK businesses</a:t>
            </a:r>
            <a:r>
              <a:rPr lang="en-GB" dirty="0">
                <a:effectLst/>
              </a:rPr>
              <a:t> </a:t>
            </a:r>
            <a:r>
              <a:rPr lang="en-GB" sz="2200" b="0" i="0" u="none" strike="noStrike" dirty="0">
                <a:effectLst/>
                <a:latin typeface="+mj-lt"/>
                <a:ea typeface="+mj-ea"/>
                <a:cs typeface="+mj-cs"/>
                <a:sym typeface="Helvetica Neue"/>
              </a:rPr>
              <a:t>https://www.ons.gov.uk/economy/nationalaccounts/uksectoraccounts/methodologies/datacentresandtheuknationalaccounts</a:t>
            </a:r>
            <a:r>
              <a:rPr lang="en-GB" dirty="0">
                <a:effectLst/>
              </a:rPr>
              <a:t> </a:t>
            </a:r>
            <a:r>
              <a:rPr lang="en-GB" sz="2200" b="0" i="0" u="none" strike="noStrike" dirty="0">
                <a:effectLst/>
                <a:latin typeface="+mj-lt"/>
                <a:ea typeface="+mj-ea"/>
                <a:cs typeface="+mj-cs"/>
                <a:sym typeface="Helvetica Neue"/>
              </a:rPr>
              <a:t>https://www.ons.gov.uk/methodology/classificationsandstandards/ukstandardindustrialclassificationofeconomicactivities/uksic2026revisionprocess</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Protecting and enhancing the security and resilience of UK data infrastructure, Department for Science, Innovation &amp; Technology (2024):</a:t>
            </a:r>
            <a:r>
              <a:rPr lang="en-GB" dirty="0">
                <a:effectLst/>
              </a:rPr>
              <a:t> </a:t>
            </a:r>
            <a:r>
              <a:rPr lang="en-GB" sz="2200" b="0" i="0" u="none" strike="noStrike" dirty="0">
                <a:effectLst/>
                <a:latin typeface="+mj-lt"/>
                <a:sym typeface="Helvetica Neue"/>
              </a:rPr>
              <a:t>c</a:t>
            </a:r>
            <a:r>
              <a:rPr lang="en-GB" sz="2200" b="0" i="0" u="none" strike="noStrike" dirty="0">
                <a:effectLst/>
                <a:latin typeface="+mj-lt"/>
                <a:ea typeface="+mj-ea"/>
                <a:cs typeface="+mj-cs"/>
                <a:sym typeface="Helvetica Neue"/>
              </a:rPr>
              <a:t>laims there are 800 ‘data centre operators’ in the UK, state that total revenue was £4.6bn in 2021 but says the 10 largest companies make 80% of revenues. No source provided. Highlights 'natural hazards such as fires, floods and extreme heat', alongside security risk, geographic and economic concentration, insolvency. Highlights the potential designation as Critical National Infrastructure, stating this would mean more support and scrutiny. Flags a tool being developed to map CNI. Includes definitions of data centres: colocation (used by multiple businesses), cloud or hyperscale (run by cloud company for cloud services), managed service (provides managed service), enterprise and on-premises, network operator (for telecoms and internet). Also highlights: regional (large serving entire regions or near major urban areas), edge (micro and close to users), modular (portable)</a:t>
            </a:r>
            <a:r>
              <a:rPr lang="en-GB" dirty="0">
                <a:effectLst/>
              </a:rPr>
              <a:t> </a:t>
            </a:r>
            <a:r>
              <a:rPr lang="en-GB" sz="2200" b="0" i="0" u="sng" strike="noStrike" dirty="0">
                <a:effectLst/>
                <a:latin typeface="+mj-lt"/>
                <a:ea typeface="+mj-ea"/>
                <a:cs typeface="+mj-cs"/>
                <a:sym typeface="Helvetica Neue"/>
                <a:hlinkClick r:id="rId4"/>
              </a:rPr>
              <a:t>https://www.gov.uk/government/consultations/protecting-and-enhancing-the-security-and-resilience-of-uk-data-infrastructure</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dirty="0">
                <a:effectLst/>
                <a:latin typeface="+mj-lt"/>
                <a:ea typeface="+mj-ea"/>
                <a:cs typeface="+mj-cs"/>
                <a:sym typeface="Helvetica Neue"/>
              </a:rPr>
              <a:t>Foundations For The Future: How Data Centres Can Supercharge UK Economic Growth, techUK (2024): referred to by House of Commons Library, estimates there are 450 data centres in the UK, based on the number of colocation, cloud, edge and hyperscale sites they know have Climate Change Agreements in place so they can benefit from a discount on the environmental levy, plus some but not most enterprise sites. They also make a calculation that 583 could be built on 'undeveloped' city region land to total of 350,052 MW, or 29,000 hectares. Say Greater London is current data centre hub, but also highlight Manchester and South Wales and key growth areas. Short section on sustainability assures that energy efficiency and resource optimisation has been working, highlight promise of heat networks, and heat exporting explored </a:t>
            </a:r>
            <a:r>
              <a:rPr lang="en-GB" sz="2200" b="0" i="0" u="sng" dirty="0">
                <a:effectLst/>
                <a:latin typeface="+mj-lt"/>
                <a:ea typeface="+mj-ea"/>
                <a:cs typeface="+mj-cs"/>
                <a:sym typeface="Helvetica Neue"/>
                <a:hlinkClick r:id="rId5"/>
              </a:rPr>
              <a:t>https://www.techuk.org/resource/techuk-report-foundations-for-the-future-how-data-centres-can-supercharge-uk-economic-growth.html</a:t>
            </a:r>
            <a:endParaRPr lang="en-GB" sz="2200" b="0" i="0" dirty="0">
              <a:effectLst/>
              <a:latin typeface="+mj-lt"/>
              <a:ea typeface="+mj-ea"/>
              <a:cs typeface="+mj-cs"/>
              <a:sym typeface="Helvetica Neue"/>
            </a:endParaRP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What are data centres and how sustainable are they?, The Parliamentary Office of Science and Technology (POST) (2026): mentions 450 data centres figure without source </a:t>
            </a:r>
            <a:r>
              <a:rPr lang="en-GB" sz="2200" b="0" i="0" u="sng" strike="noStrike" dirty="0">
                <a:effectLst/>
                <a:latin typeface="+mj-lt"/>
                <a:ea typeface="+mj-ea"/>
                <a:cs typeface="+mj-cs"/>
                <a:sym typeface="Helvetica Neue"/>
                <a:hlinkClick r:id="rId6"/>
              </a:rPr>
              <a:t>https://post.parliament.uk/research-briefings/post-pn-0762/</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Artificial intelligence (AI) glossary, Parliamentary Office of Science and Technology (204),</a:t>
            </a:r>
            <a:r>
              <a:rPr lang="en-GB" dirty="0">
                <a:effectLst/>
              </a:rPr>
              <a:t> </a:t>
            </a:r>
            <a:r>
              <a:rPr lang="en-GB" sz="2200" b="0" i="0" u="none" strike="noStrike" dirty="0">
                <a:effectLst/>
                <a:latin typeface="+mj-lt"/>
                <a:ea typeface="+mj-ea"/>
                <a:cs typeface="+mj-cs"/>
                <a:sym typeface="Helvetica Neue"/>
              </a:rPr>
              <a:t>AI glossary including no reference to environmental impacts or infrastructure requirements:</a:t>
            </a:r>
            <a:r>
              <a:rPr lang="en-GB" dirty="0">
                <a:effectLst/>
              </a:rPr>
              <a:t> </a:t>
            </a:r>
            <a:r>
              <a:rPr lang="en-GB" sz="2200" b="0" i="0" u="sng" strike="noStrike" dirty="0">
                <a:effectLst/>
                <a:latin typeface="+mj-lt"/>
                <a:ea typeface="+mj-ea"/>
                <a:cs typeface="+mj-cs"/>
                <a:sym typeface="Helvetica Neue"/>
                <a:hlinkClick r:id="rId7"/>
              </a:rPr>
              <a:t>https://post.parliament.uk/artificial-intelligence-ai-glossary/</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Artificial Intelligence Glossary</a:t>
            </a:r>
            <a:r>
              <a:rPr lang="en-GB" dirty="0">
                <a:effectLst/>
              </a:rPr>
              <a:t>, </a:t>
            </a:r>
            <a:r>
              <a:rPr lang="en-GB" sz="2200" b="0" i="0" u="none" strike="noStrike" dirty="0">
                <a:effectLst/>
                <a:latin typeface="+mj-lt"/>
                <a:ea typeface="+mj-ea"/>
                <a:cs typeface="+mj-cs"/>
                <a:sym typeface="Helvetica Neue"/>
              </a:rPr>
              <a:t>Stanford University</a:t>
            </a:r>
            <a:r>
              <a:rPr lang="en-GB" dirty="0">
                <a:effectLst/>
              </a:rPr>
              <a:t> </a:t>
            </a:r>
            <a:r>
              <a:rPr lang="en-GB" sz="2200" b="0" i="0" u="none" strike="noStrike" dirty="0">
                <a:effectLst/>
                <a:latin typeface="+mj-lt"/>
                <a:ea typeface="+mj-ea"/>
                <a:cs typeface="+mj-cs"/>
                <a:sym typeface="Helvetica Neue"/>
              </a:rPr>
              <a:t>Glossary of AI terms (2026), AI glossary including no reference to environmental impacts or infrastructure requirements:</a:t>
            </a:r>
            <a:r>
              <a:rPr lang="en-GB" dirty="0">
                <a:effectLst/>
              </a:rPr>
              <a:t> </a:t>
            </a:r>
            <a:r>
              <a:rPr lang="en-GB" sz="2200" b="0" i="0" u="sng" strike="noStrike" dirty="0">
                <a:effectLst/>
                <a:latin typeface="+mj-lt"/>
                <a:ea typeface="+mj-ea"/>
                <a:cs typeface="+mj-cs"/>
                <a:sym typeface="Helvetica Neue"/>
                <a:hlinkClick r:id="rId8"/>
              </a:rPr>
              <a:t>https://hai.stanford.edu/ai-definitions</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Data science and AI glossary, The Alan Turing Institute</a:t>
            </a:r>
            <a:r>
              <a:rPr lang="en-GB" dirty="0">
                <a:effectLst/>
              </a:rPr>
              <a:t> </a:t>
            </a:r>
            <a:r>
              <a:rPr lang="en-GB" sz="2200" b="0" i="0" u="none" strike="noStrike" dirty="0">
                <a:effectLst/>
                <a:latin typeface="+mj-lt"/>
                <a:ea typeface="+mj-ea"/>
                <a:cs typeface="+mj-cs"/>
                <a:sym typeface="Helvetica Neue"/>
              </a:rPr>
              <a:t>Glossary of AI terms (2026), AI glossary including no reference to environmental impacts or infrastructure requirements:</a:t>
            </a:r>
            <a:r>
              <a:rPr lang="en-GB" dirty="0">
                <a:effectLst/>
              </a:rPr>
              <a:t> </a:t>
            </a:r>
            <a:r>
              <a:rPr lang="en-GB" sz="2200" b="0" i="0" u="sng" strike="noStrike" dirty="0">
                <a:effectLst/>
                <a:latin typeface="+mj-lt"/>
                <a:ea typeface="+mj-ea"/>
                <a:cs typeface="+mj-cs"/>
                <a:sym typeface="Helvetica Neue"/>
                <a:hlinkClick r:id="rId9"/>
              </a:rPr>
              <a:t>https://www.turing.ac.uk/news/data-science-and-ai-glossary</a:t>
            </a:r>
            <a:r>
              <a:rPr lang="en-GB" dirty="0">
                <a:effectLst/>
              </a:rPr>
              <a:t> </a:t>
            </a:r>
          </a:p>
        </p:txBody>
      </p:sp>
    </p:spTree>
    <p:extLst>
      <p:ext uri="{BB962C8B-B14F-4D97-AF65-F5344CB8AC3E}">
        <p14:creationId xmlns:p14="http://schemas.microsoft.com/office/powerpoint/2010/main" val="832275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Protecting and enhancing the security and resilience of UK data infrastructure, Department for Science, Innovation &amp; Technology (2024):</a:t>
            </a:r>
            <a:r>
              <a:rPr lang="en-GB" dirty="0">
                <a:effectLst/>
              </a:rPr>
              <a:t> includes </a:t>
            </a:r>
            <a:r>
              <a:rPr lang="en-GB" sz="2200" b="0" i="0" u="none" strike="noStrike" dirty="0">
                <a:effectLst/>
                <a:latin typeface="+mj-lt"/>
                <a:ea typeface="+mj-ea"/>
                <a:cs typeface="+mj-cs"/>
                <a:sym typeface="Helvetica Neue"/>
              </a:rPr>
              <a:t>definitions of data centres: colocation (used by multiple businesses), cloud or hyperscale (run by cloud company for cloud services), managed service (provides managed service), enterprise and on-premises (for a particular business), network operator (for telecoms and internet). Also highlights: regional (large serving entire regions or near major urban areas), edge (micro and close to users), modular (portable)</a:t>
            </a:r>
            <a:r>
              <a:rPr lang="en-GB" dirty="0">
                <a:effectLst/>
              </a:rPr>
              <a:t> </a:t>
            </a:r>
            <a:r>
              <a:rPr lang="en-GB" sz="2200" b="0" i="0" u="sng" strike="noStrike" dirty="0">
                <a:effectLst/>
                <a:latin typeface="+mj-lt"/>
                <a:ea typeface="+mj-ea"/>
                <a:cs typeface="+mj-cs"/>
                <a:sym typeface="Helvetica Neue"/>
                <a:hlinkClick r:id="rId3"/>
              </a:rPr>
              <a:t>https://www.gov.uk/government/consultations/protecting-and-enhancing-the-security-and-resilience-of-uk-data-infrastructure</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Data centres: planning policy, sustainability, and resilience</a:t>
            </a:r>
            <a:r>
              <a:rPr lang="en-GB" dirty="0">
                <a:effectLst/>
              </a:rPr>
              <a:t>, </a:t>
            </a:r>
            <a:r>
              <a:rPr lang="en-GB" sz="2200" b="0" i="0" u="none" strike="noStrike" dirty="0">
                <a:effectLst/>
                <a:latin typeface="+mj-lt"/>
                <a:ea typeface="+mj-ea"/>
                <a:cs typeface="+mj-cs"/>
                <a:sym typeface="Helvetica Neue"/>
              </a:rPr>
              <a:t>House of Commons Library (2025): Defines data centres by use (enterprise, co-location, hyperscale and AI) and need: latency (speed, near to customers), availability (to make use of another centre if one fails, in Availability Zones advised to be 8km apart each) and energy intensive (for AI training, location to energy supply most important) </a:t>
            </a:r>
            <a:r>
              <a:rPr lang="en-GB" sz="2200" b="0" i="0" u="sng" strike="noStrike" dirty="0">
                <a:effectLst/>
                <a:latin typeface="+mj-lt"/>
                <a:ea typeface="+mj-ea"/>
                <a:cs typeface="+mj-cs"/>
                <a:sym typeface="Helvetica Neue"/>
                <a:hlinkClick r:id="rId4"/>
              </a:rPr>
              <a:t>https://researchbriefings.files.parliament.uk/documents/CBP-10315/CBP-10315.pdf</a:t>
            </a:r>
            <a:r>
              <a:rPr lang="en-GB" dirty="0">
                <a:effectLst/>
              </a:rPr>
              <a:t> </a:t>
            </a:r>
          </a:p>
          <a:p>
            <a:endParaRPr lang="en-GB" dirty="0"/>
          </a:p>
          <a:p>
            <a:endParaRPr lang="en-GB" dirty="0"/>
          </a:p>
        </p:txBody>
      </p:sp>
    </p:spTree>
    <p:extLst>
      <p:ext uri="{BB962C8B-B14F-4D97-AF65-F5344CB8AC3E}">
        <p14:creationId xmlns:p14="http://schemas.microsoft.com/office/powerpoint/2010/main" val="3393961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216" name="Shape 216"/>
          <p:cNvSpPr>
            <a:spLocks noGrp="1"/>
          </p:cNvSpPr>
          <p:nvPr>
            <p:ph type="body" sz="quarter" idx="1"/>
          </p:nvPr>
        </p:nvSpPr>
        <p:spPr>
          <a:prstGeom prst="rect">
            <a:avLst/>
          </a:prstGeom>
        </p:spPr>
        <p:txBody>
          <a:bodyPr/>
          <a:lstStyle/>
          <a:p>
            <a:pPr marL="342900" indent="-342900">
              <a:buSzPct val="100000"/>
              <a:buFont typeface="Arial"/>
              <a:buChar char="•"/>
            </a:pPr>
            <a:r>
              <a:rPr dirty="0"/>
              <a:t>AI Growth Zones: open for applications, Department for Science, Innovation &amp; Technology (2025): applications welcomed from both local government and industry. Criteria for applying: Technical feasibility (Power availability of at least 500MW of power capacity by 2030, water availability to support at least 500MW of AI infrastructure and discharge, land availability of a minimum of 100 acres by 2028, Planning, Connectivity); Delivery feasibility; Local impact (Economic, Low-carbon energy sources); Level of government support requested (regulatory flexibility, planning assistance, coordination with agencies, relating to specific barriers, timeline if addressed) </a:t>
            </a:r>
            <a:r>
              <a:rPr u="sng" dirty="0">
                <a:solidFill>
                  <a:srgbClr val="0000FF"/>
                </a:solidFill>
                <a:uFill>
                  <a:solidFill>
                    <a:srgbClr val="0000FF"/>
                  </a:solidFill>
                </a:uFill>
                <a:hlinkClick r:id="rId3"/>
              </a:rPr>
              <a:t>https://www.gov.uk/government/publications/ai-growth-zones/ai-growth-zones-open-for-applications</a:t>
            </a:r>
            <a:r>
              <a:rPr dirty="0"/>
              <a:t> </a:t>
            </a:r>
          </a:p>
          <a:p>
            <a:pPr marL="342900" indent="-342900">
              <a:buSzPct val="100000"/>
              <a:buFont typeface="Arial"/>
              <a:buChar char="•"/>
            </a:pPr>
            <a:r>
              <a:rPr dirty="0"/>
              <a:t>AI Growth Zones, Department for Science, Innovation &amp; Technology (2025): names AI Growth Zones https://www.gov.uk/government/collections/ai-growth-zones</a:t>
            </a:r>
          </a:p>
          <a:p>
            <a:pPr marL="342900" indent="-342900">
              <a:buSzPct val="100000"/>
              <a:buFont typeface="Arial"/>
              <a:buChar char="•"/>
            </a:pPr>
            <a:r>
              <a:rPr dirty="0"/>
              <a:t>*Estimate of Data Centre Capacity: Great Britain 2024, Department for Science, Innovation &amp; Technology (2025): Estimates 1.6 GW capacity for co-located data centres only (used by multiple businesses) and only measuring ‘rated IT load’, which measures IT equipment only. This is equivalent of more than 2% of national electricity demand </a:t>
            </a:r>
            <a:r>
              <a:rPr u="sng" dirty="0">
                <a:solidFill>
                  <a:srgbClr val="0000FF"/>
                </a:solidFill>
                <a:uFill>
                  <a:solidFill>
                    <a:srgbClr val="0000FF"/>
                  </a:solidFill>
                </a:uFill>
                <a:hlinkClick r:id="rId4"/>
              </a:rPr>
              <a:t>https://www.gov.uk/government/publications/estimate-of-data-centre-capacity-great-britain-2024/estimate-of-data-centre-capacity-great-britain-2024</a:t>
            </a:r>
            <a:endParaRPr u="sng" dirty="0"/>
          </a:p>
          <a:p>
            <a:pPr marL="342900" indent="-342900">
              <a:buSzPct val="100000"/>
              <a:buFont typeface="Arial"/>
              <a:buChar char="•"/>
            </a:pPr>
            <a:r>
              <a:rPr dirty="0"/>
              <a:t>Foundations For The Future: How Data Centres Can Supercharge UK Economic Growth, techUK (2024): says Greater London, particularly Slough, is current data centre hub, but also highlight Manchester and South Wales as key growth areas. Also makes a calculation that 583 could be built on 'undeveloped' city region land to total of 350,052 MW, or 29,000 hectares </a:t>
            </a:r>
            <a:r>
              <a:rPr u="sng" dirty="0">
                <a:solidFill>
                  <a:srgbClr val="0000FF"/>
                </a:solidFill>
                <a:uFill>
                  <a:solidFill>
                    <a:srgbClr val="0000FF"/>
                  </a:solidFill>
                </a:uFill>
                <a:hlinkClick r:id="rId5"/>
              </a:rPr>
              <a:t>techUK Report - Foundations For The Future: How Data Centres Can Supercharge UK Economic Growth</a:t>
            </a:r>
            <a:r>
              <a:rPr dirty="0"/>
              <a:t> </a:t>
            </a:r>
          </a:p>
          <a:p>
            <a:pPr marL="342900" indent="-342900">
              <a:buSzPct val="100000"/>
              <a:buFont typeface="Arial"/>
              <a:buChar char="•"/>
            </a:pPr>
            <a:r>
              <a:rPr dirty="0"/>
              <a:t>**Analysis: CO2 from UK data centres could be ‘hundreds of times’ higher than thought, Carbon Brief (2026): Highlights Ofgem data suggesting full commitment to 71 new data centres (20GW) and 140 more (50GW) likely to be approved. Claims this huge increase in demand for electricity will mean demand will have to be met by gas. Includes 37 GW calculation for UK electricity demand in 2025 </a:t>
            </a:r>
            <a:r>
              <a:rPr u="sng" dirty="0">
                <a:solidFill>
                  <a:srgbClr val="0000FF"/>
                </a:solidFill>
                <a:uFill>
                  <a:solidFill>
                    <a:srgbClr val="0000FF"/>
                  </a:solidFill>
                </a:uFill>
                <a:hlinkClick r:id="rId6"/>
              </a:rPr>
              <a:t>https://www.carbonbrief.org/analysis-co2-from-uk-data-centres-could-be-hundreds-of-times-higher-than-thought/</a:t>
            </a:r>
            <a:r>
              <a:rPr dirty="0"/>
              <a:t> </a:t>
            </a:r>
          </a:p>
          <a:p>
            <a:pPr>
              <a:defRPr sz="2400" b="1"/>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**Data centre electricity consumption in Great Britain, 2020 – 2024, Department for Energy Security and Net Zero (DESNZ)(2026): estimates total annual electricity consumption from the grid by data centres in Great Britain (excluding NI) from 2020 to 2024. Acknowledges no definition of data centre, and highlights this analysis covers only those servicing external organisations to the company that owns that data centre, including: colocation, managed, hyperscale, excluding enterprise systems. This saw 259 sites analysed, but 17 were excluded from the analysis as meters couldn’t be matched to the address. The researchers compiled a list of data centres from various sources and matched to meter level consumption. Combined, the South East and London represent 77% of data electricity consumption from the grid. Slough is effectively the third-largest consumer, where two-thirds of its local electricity consumption was from data centres, and consumption has double since 2020. This is attributed to the building of new data centres. Hillingdon in London has seen a five-fold increase in electricity consumption since 2020, attributed to growing electricity use from data centres that already existed in 2020. Tower Hamlets has seen a 5% decrease in data centre electricity consumption over this time and its Docklands area was noted as the space where data centres are clustered. https://assets.publishing.service.gov.uk/media/6a3e9f25da47783d87723bf2/Data_centre_electricity_consumption_in_Great_Britain__2020_to_2024.pdf</a:t>
            </a:r>
            <a:r>
              <a:rPr lang="en-GB"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This research highlight two further studies making equivalent estimates.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Future Energy Scenarios: Pathways to  Net Zero, National Energy System Operator (2025): estimates current demand from data centres at 7.6 TWh per year or 2.4 GW total demand based on estimated capacity and highlights that this could increase to 20 to 41 TWh by 2035 and 30 to 71 TWh by 2050. The 2026 study got a much lower figure </a:t>
            </a:r>
            <a:r>
              <a:rPr lang="en-GB" sz="2200" b="0" i="0" u="none" strike="noStrike" dirty="0">
                <a:effectLst/>
                <a:latin typeface="+mj-lt"/>
                <a:ea typeface="+mj-ea"/>
                <a:cs typeface="+mj-cs"/>
                <a:sym typeface="Helvetica Neue"/>
                <a:hlinkClick r:id="rId3"/>
              </a:rPr>
              <a:t>https://www.neso.energy/document/364541/download</a:t>
            </a:r>
            <a:r>
              <a:rPr lang="en-GB" dirty="0">
                <a:effectLst/>
              </a:rPr>
              <a:t> </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2) Non-domestic National Energy Efficiency Data-Framework (ND-NEED),</a:t>
            </a:r>
            <a:r>
              <a:rPr lang="en-GB" dirty="0">
                <a:effectLst/>
              </a:rPr>
              <a:t> </a:t>
            </a:r>
            <a:r>
              <a:rPr lang="en-GB" sz="2200" b="0" i="0" u="none" strike="noStrike" dirty="0">
                <a:effectLst/>
                <a:latin typeface="+mj-lt"/>
                <a:ea typeface="+mj-ea"/>
                <a:cs typeface="+mj-cs"/>
                <a:sym typeface="Helvetica Neue"/>
              </a:rPr>
              <a:t>Department for Energy Security and Net Zero and Department for Business, Energy &amp; Industrial Strategy (2025):</a:t>
            </a:r>
            <a:r>
              <a:rPr lang="en-GB" dirty="0">
                <a:effectLst/>
              </a:rPr>
              <a:t> </a:t>
            </a:r>
            <a:r>
              <a:rPr lang="en-GB" sz="2200" b="0" i="0" u="none" strike="noStrike" dirty="0">
                <a:effectLst/>
                <a:latin typeface="+mj-lt"/>
                <a:sym typeface="Helvetica Neue"/>
              </a:rPr>
              <a:t>t</a:t>
            </a:r>
            <a:r>
              <a:rPr lang="en-GB" sz="2200" b="0" i="0" u="none" strike="noStrike" dirty="0">
                <a:effectLst/>
                <a:latin typeface="+mj-lt"/>
                <a:ea typeface="+mj-ea"/>
                <a:cs typeface="+mj-cs"/>
                <a:sym typeface="Helvetica Neue"/>
              </a:rPr>
              <a:t>his study got a figure of 2.6 TWh for electricity consumption of data centres in England and Wales in 2023 by using an algorithm to identify relevant non-domestic buildings via HMRC data and matching to meter consumption. The 2026 study got a higher figure of 4.1 TWh for England and Wales https://www.gov.uk/government/statistics/non-domestic-national-energy-efficiency-data-framework-nd-need-2025</a:t>
            </a:r>
            <a:r>
              <a:rPr lang="en-GB" dirty="0">
                <a:effectLst/>
              </a:rPr>
              <a:t> </a:t>
            </a:r>
            <a:endParaRPr lang="en-GB" sz="2200" b="0" i="0" u="none" strike="noStrike" dirty="0">
              <a:effectLst/>
              <a:latin typeface="+mj-lt"/>
              <a:ea typeface="+mj-ea"/>
              <a:cs typeface="+mj-cs"/>
              <a:sym typeface="Helvetica Neue"/>
            </a:endParaRPr>
          </a:p>
          <a:p>
            <a:pPr marL="342900" indent="-342900">
              <a:buFont typeface="Arial" panose="020B0604020202020204" pitchFamily="34" charset="0"/>
              <a:buChar char="•"/>
            </a:pPr>
            <a:endParaRPr lang="en-GB" sz="2200" b="0" i="0" u="none" strike="noStrike" dirty="0">
              <a:effectLst/>
              <a:latin typeface="+mj-lt"/>
              <a:ea typeface="+mj-ea"/>
              <a:cs typeface="+mj-cs"/>
              <a:sym typeface="Helvetica Neue"/>
            </a:endParaRPr>
          </a:p>
          <a:p>
            <a:endParaRPr lang="en-GB" dirty="0"/>
          </a:p>
        </p:txBody>
      </p:sp>
    </p:spTree>
    <p:extLst>
      <p:ext uri="{BB962C8B-B14F-4D97-AF65-F5344CB8AC3E}">
        <p14:creationId xmlns:p14="http://schemas.microsoft.com/office/powerpoint/2010/main" val="1500251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222" name="Shape 222"/>
          <p:cNvSpPr>
            <a:spLocks noGrp="1"/>
          </p:cNvSpPr>
          <p:nvPr>
            <p:ph type="body" sz="quarter" idx="1"/>
          </p:nvPr>
        </p:nvSpPr>
        <p:spPr>
          <a:prstGeom prst="rect">
            <a:avLst/>
          </a:prstGeom>
        </p:spPr>
        <p:txBody>
          <a:bodyPr/>
          <a:lstStyle/>
          <a:p>
            <a:pPr marL="342900" indent="-342900">
              <a:buSzPct val="100000"/>
              <a:buFont typeface="Arial"/>
              <a:buChar char="•"/>
            </a:pPr>
            <a:r>
              <a:rPr dirty="0"/>
              <a:t>Ofgem Demand Connection Reform: consultation, Ofgem (2026): identifies 71 new data centres representing 20 GW total demand as FDI, plus 140 data centres representing 50 GW likely to receive Gate 2 approval where they get a date to be connected. The UK's total energy demand was 37 GW in 2025 (Carbon Brief, 2026). </a:t>
            </a:r>
            <a:r>
              <a:rPr u="sng" dirty="0">
                <a:solidFill>
                  <a:srgbClr val="0000FF"/>
                </a:solidFill>
                <a:uFill>
                  <a:solidFill>
                    <a:srgbClr val="0000FF"/>
                  </a:solidFill>
                </a:uFill>
                <a:hlinkClick r:id="rId3"/>
              </a:rPr>
              <a:t>https://www.ofgem.gov.uk/call-for-input/demand-connections-reform</a:t>
            </a:r>
            <a:r>
              <a:rPr dirty="0"/>
              <a:t> </a:t>
            </a:r>
          </a:p>
          <a:p>
            <a:pPr marL="342900" indent="-342900">
              <a:buSzPct val="100000"/>
              <a:buFont typeface="Arial"/>
              <a:buChar char="•"/>
            </a:pPr>
            <a:r>
              <a:rPr dirty="0"/>
              <a:t>AI data centres in the UK, Royal Geographical Society (2026): briefing on 'AI data centres' that summarises the build at Elsham https://www.rgs.org/schools/resources-for-schools/ai-data-centres-uk </a:t>
            </a:r>
          </a:p>
          <a:p>
            <a:pPr marL="342900" indent="-342900">
              <a:buSzPct val="100000"/>
              <a:buFont typeface="Arial"/>
              <a:buChar char="•"/>
            </a:pPr>
            <a:r>
              <a:rPr dirty="0"/>
              <a:t>Plans submitted for 'world's largest' data centre at former nuclear power station, STV (2026) https://news.stv.tv/west-central/plans-submitted-for-worlds-largest-data-centre-at-former-chapelcross-nuclear-power-station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Non-domestic National Energy Efficiency Data-Framework (ND-NEED),</a:t>
            </a:r>
            <a:r>
              <a:rPr lang="en-GB" dirty="0">
                <a:effectLst/>
              </a:rPr>
              <a:t> </a:t>
            </a:r>
            <a:r>
              <a:rPr lang="en-GB" sz="2200" b="0" i="0" u="none" strike="noStrike" dirty="0">
                <a:effectLst/>
                <a:latin typeface="+mj-lt"/>
                <a:ea typeface="+mj-ea"/>
                <a:cs typeface="+mj-cs"/>
                <a:sym typeface="Helvetica Neue"/>
              </a:rPr>
              <a:t>Department for Energy Security and Net Zero and Department for Business, Energy &amp; Industrial Strategy (2025)</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Estimate of Data Centre Capacity: Great Britain 2024, Department for Science, Innovation &amp; Technology (2025)</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Data centre electricity consumption in Great Britain, 2020 – 2024, Department for Energy Security and Net Zero (DESNZ)(2026)</a:t>
            </a: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Future Energy Scenarios: Pathways to Net Zero,</a:t>
            </a:r>
            <a:r>
              <a:rPr lang="en-GB" dirty="0">
                <a:effectLst/>
              </a:rPr>
              <a:t> </a:t>
            </a:r>
            <a:r>
              <a:rPr lang="en-GB" sz="2200" b="0" i="0" u="none" strike="noStrike" dirty="0">
                <a:effectLst/>
                <a:latin typeface="+mj-lt"/>
                <a:ea typeface="+mj-ea"/>
                <a:cs typeface="+mj-cs"/>
                <a:sym typeface="Helvetica Neue"/>
              </a:rPr>
              <a:t>National Energy System Operator (NESO)(2025)</a:t>
            </a:r>
            <a:r>
              <a:rPr lang="en-GB" dirty="0">
                <a:effectLst/>
              </a:rPr>
              <a:t> </a:t>
            </a:r>
            <a:r>
              <a:rPr lang="en-GB" sz="2200" b="0" i="0" u="sng" strike="noStrike" dirty="0">
                <a:effectLst/>
                <a:latin typeface="+mj-lt"/>
                <a:ea typeface="+mj-ea"/>
                <a:cs typeface="+mj-cs"/>
                <a:sym typeface="Helvetica Neue"/>
                <a:hlinkClick r:id="rId3"/>
              </a:rPr>
              <a:t>https://www.neso.energy/document/364541/download</a:t>
            </a:r>
            <a:r>
              <a:rPr lang="en-GB" dirty="0">
                <a:effectLst/>
              </a:rPr>
              <a:t> </a:t>
            </a:r>
            <a:endParaRPr lang="en-GB" sz="2200" b="0" i="0" u="none" strike="noStrike" dirty="0">
              <a:effectLst/>
              <a:latin typeface="+mj-lt"/>
              <a:ea typeface="+mj-ea"/>
              <a:cs typeface="+mj-cs"/>
              <a:sym typeface="Helvetica Neue"/>
            </a:endParaRP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Analysis: UK renewables enjoy record year in 2025 – but gas power still rises, Carbon Brief (2026): calculates UK average electricity demand is 332 TWh, which is equivalent to 37 GW. Renewables supplied 47% of electricity and this was the first year without coal. Nuclear lowest in 50 years due to refuelling or outages, meaning gas for electricity was up 5% to 28%. Energy demand also increased 1%</a:t>
            </a:r>
            <a:r>
              <a:rPr lang="en-GB" dirty="0">
                <a:effectLst/>
              </a:rPr>
              <a:t> </a:t>
            </a:r>
            <a:r>
              <a:rPr lang="en-GB" sz="2200" b="0" i="0" u="sng" strike="noStrike" dirty="0">
                <a:effectLst/>
                <a:latin typeface="+mj-lt"/>
                <a:ea typeface="+mj-ea"/>
                <a:cs typeface="+mj-cs"/>
                <a:sym typeface="Helvetica Neue"/>
                <a:hlinkClick r:id="rId4"/>
              </a:rPr>
              <a:t>https://www.carbonbrief.org/analysis-uk-renewables-enjoy-record-year-in-2025-but-gas-power-still-rises/</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dirty="0">
                <a:effectLst/>
                <a:latin typeface="+mj-lt"/>
                <a:ea typeface="+mj-ea"/>
                <a:cs typeface="+mj-cs"/>
                <a:sym typeface="Helvetica Neue"/>
              </a:rPr>
              <a:t>Understanding data centre water use in England, techUK (2025): full report not accessible but they say of 73 English data centres surveyed, 51% use waterless cooling systems, 64% use less than 10,000 m³ of water per year – "less than a typical leisure centre", 89% either measure water use or use systems that do not need water for cooling. 10,000 m³ represents 10 million litres each </a:t>
            </a:r>
            <a:r>
              <a:rPr lang="en-GB" sz="2200" b="0" i="0" u="sng" dirty="0">
                <a:effectLst/>
                <a:latin typeface="+mj-lt"/>
                <a:ea typeface="+mj-ea"/>
                <a:cs typeface="+mj-cs"/>
                <a:sym typeface="Helvetica Neue"/>
                <a:hlinkClick r:id="rId5"/>
              </a:rPr>
              <a:t>https://www.techuk.org/resource/techuk-report-understanding-data-centre-water-use-in-england.html</a:t>
            </a:r>
            <a:endParaRPr lang="en-GB" dirty="0">
              <a:effectLst/>
            </a:endParaRP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Not a drop to drink: How Britain’s data centre surge threatens water security, Global Action Plan (2026):</a:t>
            </a:r>
            <a:r>
              <a:rPr lang="en-GB" dirty="0">
                <a:effectLst/>
              </a:rPr>
              <a:t> </a:t>
            </a:r>
            <a:r>
              <a:rPr lang="en-GB" sz="2200" b="0" i="0" u="none" strike="noStrike" dirty="0">
                <a:effectLst/>
                <a:latin typeface="+mj-lt"/>
                <a:sym typeface="Helvetica Neue"/>
              </a:rPr>
              <a:t>r</a:t>
            </a:r>
            <a:r>
              <a:rPr lang="en-GB" sz="2200" b="0" i="0" u="none" strike="noStrike" dirty="0">
                <a:effectLst/>
                <a:latin typeface="+mj-lt"/>
                <a:ea typeface="+mj-ea"/>
                <a:cs typeface="+mj-cs"/>
                <a:sym typeface="Helvetica Neue"/>
              </a:rPr>
              <a:t>eport on water use by data centres by UK charity, figure derived from open data sources on water stress from the Environment Agency</a:t>
            </a:r>
            <a:r>
              <a:rPr lang="en-GB" dirty="0">
                <a:effectLst/>
              </a:rPr>
              <a:t> </a:t>
            </a:r>
            <a:r>
              <a:rPr lang="en-GB" sz="2200" b="0" i="0" u="sng" strike="noStrike" dirty="0">
                <a:effectLst/>
                <a:latin typeface="+mj-lt"/>
                <a:ea typeface="+mj-ea"/>
                <a:cs typeface="+mj-cs"/>
                <a:sym typeface="Helvetica Neue"/>
                <a:hlinkClick r:id="rId6"/>
              </a:rPr>
              <a:t>https://www.globalactionplan.org.uk/files/not_a_drop_to_drink_-_april_2026.pdf</a:t>
            </a:r>
            <a:r>
              <a:rPr lang="en-GB" dirty="0">
                <a:effectLst/>
              </a:rPr>
              <a:t> </a:t>
            </a:r>
            <a:endParaRPr lang="en-GB" dirty="0"/>
          </a:p>
          <a:p>
            <a:endParaRPr lang="en-GB" dirty="0"/>
          </a:p>
        </p:txBody>
      </p:sp>
    </p:spTree>
    <p:extLst>
      <p:ext uri="{BB962C8B-B14F-4D97-AF65-F5344CB8AC3E}">
        <p14:creationId xmlns:p14="http://schemas.microsoft.com/office/powerpoint/2010/main" val="2948744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Energy and AI, International Energy Agency (2025):</a:t>
            </a:r>
            <a:r>
              <a:rPr lang="en-GB" dirty="0">
                <a:effectLst/>
              </a:rPr>
              <a:t> </a:t>
            </a:r>
            <a:r>
              <a:rPr lang="en-GB" sz="2200" b="0" i="0" u="none" strike="noStrike" dirty="0">
                <a:effectLst/>
                <a:latin typeface="+mj-lt"/>
                <a:sym typeface="Helvetica Neue"/>
              </a:rPr>
              <a:t>h</a:t>
            </a:r>
            <a:r>
              <a:rPr lang="en-GB" sz="2200" b="0" i="0" u="none" strike="noStrike" dirty="0">
                <a:effectLst/>
                <a:latin typeface="+mj-lt"/>
                <a:ea typeface="+mj-ea"/>
                <a:cs typeface="+mj-cs"/>
                <a:sym typeface="Helvetica Neue"/>
              </a:rPr>
              <a:t>ighlights that knowing future requirements is key for managing future energy demand</a:t>
            </a:r>
            <a:r>
              <a:rPr lang="en-GB" dirty="0">
                <a:effectLst/>
              </a:rPr>
              <a:t> </a:t>
            </a:r>
            <a:r>
              <a:rPr lang="en-GB" sz="2200" b="0" i="0" u="sng" strike="noStrike" dirty="0">
                <a:effectLst/>
                <a:latin typeface="+mj-lt"/>
                <a:ea typeface="+mj-ea"/>
                <a:cs typeface="+mj-cs"/>
                <a:sym typeface="Helvetica Neue"/>
                <a:hlinkClick r:id="rId3"/>
              </a:rPr>
              <a:t>https://iea.blob.core.windows.net/assets/de9dea13-b07d-42c5-a398-d1b3ae17d866/EnergyandAI.pdf</a:t>
            </a:r>
            <a:r>
              <a:rPr lang="en-GB" dirty="0">
                <a:effectLst/>
              </a:rPr>
              <a:t> </a:t>
            </a:r>
            <a:endParaRPr lang="en-GB" sz="2200" b="0" i="0" u="none" strike="noStrike" dirty="0">
              <a:effectLst/>
              <a:latin typeface="+mj-lt"/>
              <a:ea typeface="+mj-ea"/>
              <a:cs typeface="+mj-cs"/>
              <a:sym typeface="Helvetica Neue"/>
            </a:endParaRPr>
          </a:p>
          <a:p>
            <a:pPr marL="342900" indent="-342900">
              <a:buFont typeface="Arial" panose="020B0604020202020204" pitchFamily="34" charset="0"/>
              <a:buChar char="•"/>
            </a:pPr>
            <a:r>
              <a:rPr lang="en-GB" sz="2200" b="0" i="0" u="none" strike="noStrike" dirty="0">
                <a:effectLst/>
                <a:latin typeface="+mj-lt"/>
                <a:ea typeface="+mj-ea"/>
                <a:cs typeface="+mj-cs"/>
                <a:sym typeface="Helvetica Neue"/>
              </a:rPr>
              <a:t>Data Centre Energy Use: Critical Review of Models and Results</a:t>
            </a:r>
            <a:r>
              <a:rPr lang="en-GB" dirty="0">
                <a:effectLst/>
              </a:rPr>
              <a:t>, </a:t>
            </a:r>
            <a:r>
              <a:rPr lang="en-GB" sz="2200" b="0" i="0" u="none" strike="noStrike" dirty="0">
                <a:effectLst/>
                <a:latin typeface="+mj-lt"/>
                <a:ea typeface="+mj-ea"/>
                <a:cs typeface="+mj-cs"/>
                <a:sym typeface="Helvetica Neue"/>
              </a:rPr>
              <a:t>International Energy Agency's Technology Collaboration Programme on Energy Efficient End-Use Equipment (4E TCP) (2025):</a:t>
            </a:r>
            <a:r>
              <a:rPr lang="en-GB" dirty="0">
                <a:effectLst/>
              </a:rPr>
              <a:t> </a:t>
            </a:r>
            <a:r>
              <a:rPr lang="en-GB" sz="2200" b="0" i="0" u="none" strike="noStrike" dirty="0">
                <a:effectLst/>
                <a:latin typeface="+mj-lt"/>
                <a:ea typeface="+mj-ea"/>
                <a:cs typeface="+mj-cs"/>
                <a:sym typeface="Helvetica Neue"/>
              </a:rPr>
              <a:t>Literature review of studies trying to measure the energy use of data centres. Highlights a few UK sources of estimates including NESO. Highlights that AI is driving energy consumption and analyses literature estimating energy us of AI </a:t>
            </a:r>
            <a:r>
              <a:rPr lang="en-GB" sz="2200" b="0" i="0" u="sng" strike="noStrike" dirty="0">
                <a:effectLst/>
                <a:latin typeface="+mj-lt"/>
                <a:ea typeface="+mj-ea"/>
                <a:cs typeface="+mj-cs"/>
                <a:sym typeface="Helvetica Neue"/>
                <a:hlinkClick r:id="rId4"/>
              </a:rPr>
              <a:t>https://www.iea-4e.org/wp-content/uploads/2025/05/Data-Centre-Energy-Use-Critical-Review-of-Models-and-Results.pdf</a:t>
            </a:r>
            <a:r>
              <a:rPr lang="en-GB" dirty="0">
                <a:effectLst/>
              </a:rPr>
              <a:t> </a:t>
            </a:r>
            <a:endParaRPr lang="en-GB" dirty="0"/>
          </a:p>
          <a:p>
            <a:endParaRPr lang="en-GB" dirty="0"/>
          </a:p>
        </p:txBody>
      </p:sp>
    </p:spTree>
    <p:extLst>
      <p:ext uri="{BB962C8B-B14F-4D97-AF65-F5344CB8AC3E}">
        <p14:creationId xmlns:p14="http://schemas.microsoft.com/office/powerpoint/2010/main" val="4257776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GB" sz="2200" b="0" i="0" u="none" strike="noStrike" dirty="0">
                <a:effectLst/>
                <a:latin typeface="+mj-lt"/>
                <a:ea typeface="+mj-ea"/>
                <a:cs typeface="+mj-cs"/>
                <a:sym typeface="Helvetica Neue"/>
              </a:rPr>
              <a:t>Energy and AI, International Energy Agency (2025):</a:t>
            </a:r>
            <a:r>
              <a:rPr lang="en-GB" dirty="0">
                <a:effectLst/>
              </a:rPr>
              <a:t> </a:t>
            </a:r>
            <a:r>
              <a:rPr lang="en-GB" sz="2200" b="0" i="0" u="none" strike="noStrike" dirty="0">
                <a:effectLst/>
                <a:latin typeface="+mj-lt"/>
                <a:sym typeface="Helvetica Neue"/>
              </a:rPr>
              <a:t>h</a:t>
            </a:r>
            <a:r>
              <a:rPr lang="en-GB" sz="2200" b="0" i="0" u="none" strike="noStrike" dirty="0">
                <a:effectLst/>
                <a:latin typeface="+mj-lt"/>
                <a:ea typeface="+mj-ea"/>
                <a:cs typeface="+mj-cs"/>
                <a:sym typeface="Helvetica Neue"/>
              </a:rPr>
              <a:t>ighlights that knowing future requirements is key for managing future energy demand</a:t>
            </a:r>
            <a:r>
              <a:rPr lang="en-GB" dirty="0">
                <a:effectLst/>
              </a:rPr>
              <a:t> </a:t>
            </a:r>
            <a:r>
              <a:rPr lang="en-GB" sz="2200" b="0" i="0" u="sng" strike="noStrike" dirty="0">
                <a:effectLst/>
                <a:latin typeface="+mj-lt"/>
                <a:ea typeface="+mj-ea"/>
                <a:cs typeface="+mj-cs"/>
                <a:sym typeface="Helvetica Neue"/>
                <a:hlinkClick r:id="rId3"/>
              </a:rPr>
              <a:t>https://iea.blob.core.windows.net/assets/de9dea13-b07d-42c5-a398-d1b3ae17d866/EnergyandAI.pdf</a:t>
            </a:r>
            <a:r>
              <a:rPr lang="en-GB" dirty="0">
                <a:effectLst/>
              </a:rPr>
              <a:t> </a:t>
            </a:r>
            <a:endParaRPr lang="en-GB" sz="2200" b="0" i="0" u="none" strike="noStrike" dirty="0">
              <a:effectLst/>
              <a:latin typeface="+mj-lt"/>
              <a:ea typeface="+mj-ea"/>
              <a:cs typeface="+mj-cs"/>
              <a:sym typeface="Helvetica Neue"/>
            </a:endParaRPr>
          </a:p>
          <a:p>
            <a:endParaRPr lang="en-GB" dirty="0"/>
          </a:p>
        </p:txBody>
      </p:sp>
    </p:spTree>
    <p:extLst>
      <p:ext uri="{BB962C8B-B14F-4D97-AF65-F5344CB8AC3E}">
        <p14:creationId xmlns:p14="http://schemas.microsoft.com/office/powerpoint/2010/main" val="2858816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Protecting and enhancing the security and resilience of UK data infrastructure, Department for Science, Innovation &amp; Technology (2024):</a:t>
            </a:r>
            <a:r>
              <a:rPr lang="en-GB" dirty="0">
                <a:effectLst/>
              </a:rPr>
              <a:t> includes </a:t>
            </a:r>
            <a:r>
              <a:rPr lang="en-GB" sz="2200" b="0" i="0" u="none" strike="noStrike" dirty="0">
                <a:effectLst/>
                <a:latin typeface="+mj-lt"/>
                <a:ea typeface="+mj-ea"/>
                <a:cs typeface="+mj-cs"/>
                <a:sym typeface="Helvetica Neue"/>
              </a:rPr>
              <a:t>definitions of data centres: colocation (used by multiple businesses), cloud or hyperscale (run by cloud company for cloud services), managed service (provides managed service), enterprise and on-premises (for a particular business), network operator (for telecoms and internet). Also highlights: regional (large serving entire regions or near major urban areas), edge (micro and close to users), modular (portable)</a:t>
            </a:r>
            <a:r>
              <a:rPr lang="en-GB" dirty="0">
                <a:effectLst/>
              </a:rPr>
              <a:t> </a:t>
            </a:r>
            <a:r>
              <a:rPr lang="en-GB" sz="2200" b="0" i="0" u="sng" strike="noStrike" dirty="0">
                <a:effectLst/>
                <a:latin typeface="+mj-lt"/>
                <a:ea typeface="+mj-ea"/>
                <a:cs typeface="+mj-cs"/>
                <a:sym typeface="Helvetica Neue"/>
                <a:hlinkClick r:id="rId3"/>
              </a:rPr>
              <a:t>https://www.gov.uk/government/consultations/protecting-and-enhancing-the-security-and-resilience-of-uk-data-infrastructure</a:t>
            </a:r>
            <a:r>
              <a:rPr lang="en-GB" dirty="0">
                <a:effectLst/>
              </a:rPr>
              <a:t> </a:t>
            </a:r>
          </a:p>
          <a:p>
            <a:pPr marL="342900" marR="0" lvl="0" indent="-342900" defTabSz="457200" eaLnBrk="1" fontAlgn="auto" latinLnBrk="0" hangingPunct="1">
              <a:lnSpc>
                <a:spcPct val="117999"/>
              </a:lnSpc>
              <a:spcBef>
                <a:spcPts val="0"/>
              </a:spcBef>
              <a:spcAft>
                <a:spcPts val="0"/>
              </a:spcAft>
              <a:buClrTx/>
              <a:buSzTx/>
              <a:buFont typeface="Arial" panose="020B0604020202020204" pitchFamily="34" charset="0"/>
              <a:buChar char="•"/>
              <a:tabLst/>
              <a:defRPr/>
            </a:pPr>
            <a:r>
              <a:rPr lang="en-GB" sz="2200" b="0" i="0" u="none" strike="noStrike" dirty="0">
                <a:effectLst/>
                <a:latin typeface="+mj-lt"/>
                <a:ea typeface="+mj-ea"/>
                <a:cs typeface="+mj-cs"/>
                <a:sym typeface="Helvetica Neue"/>
              </a:rPr>
              <a:t>Data centres: planning policy, sustainability, and resilience</a:t>
            </a:r>
            <a:r>
              <a:rPr lang="en-GB" dirty="0">
                <a:effectLst/>
              </a:rPr>
              <a:t>, </a:t>
            </a:r>
            <a:r>
              <a:rPr lang="en-GB" sz="2200" b="0" i="0" u="none" strike="noStrike" dirty="0">
                <a:effectLst/>
                <a:latin typeface="+mj-lt"/>
                <a:ea typeface="+mj-ea"/>
                <a:cs typeface="+mj-cs"/>
                <a:sym typeface="Helvetica Neue"/>
              </a:rPr>
              <a:t>House of Commons Library (2025): Defines data centres by use (enterprise, co-location, hyperscale and AI) and need: latency (speed, near to customers), availability (to make use of another centre if one fails, in Availability Zones advised to be 8km apart each) and energy intensive (for AI training, location to energy supply most important). Defines data centres via use, including availability, latency and energy intensity </a:t>
            </a:r>
            <a:r>
              <a:rPr lang="en-GB" sz="2200" b="0" i="0" u="sng" strike="noStrike" dirty="0">
                <a:effectLst/>
                <a:latin typeface="+mj-lt"/>
                <a:ea typeface="+mj-ea"/>
                <a:cs typeface="+mj-cs"/>
                <a:sym typeface="Helvetica Neue"/>
                <a:hlinkClick r:id="rId4"/>
              </a:rPr>
              <a:t>https://researchbriefings.files.parliament.uk/documents/CBP-10315/CBP-10315.pdf</a:t>
            </a:r>
            <a:r>
              <a:rPr lang="en-GB" dirty="0">
                <a:effectLst/>
              </a:rPr>
              <a:t> </a:t>
            </a:r>
          </a:p>
          <a:p>
            <a:endParaRPr lang="en-GB" dirty="0"/>
          </a:p>
          <a:p>
            <a:endParaRPr lang="en-GB" dirty="0"/>
          </a:p>
        </p:txBody>
      </p:sp>
    </p:spTree>
    <p:extLst>
      <p:ext uri="{BB962C8B-B14F-4D97-AF65-F5344CB8AC3E}">
        <p14:creationId xmlns:p14="http://schemas.microsoft.com/office/powerpoint/2010/main" val="4178920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73449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dirty="0"/>
          </a:p>
        </p:txBody>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GB" sz="2200" b="0" i="0" u="none" strike="noStrike" dirty="0">
                <a:effectLst/>
                <a:latin typeface="+mj-lt"/>
                <a:ea typeface="+mj-ea"/>
                <a:cs typeface="+mj-cs"/>
                <a:sym typeface="Helvetica Neue"/>
              </a:rPr>
              <a:t>Climate Change Agreements (CCA) for Data Centres,</a:t>
            </a:r>
            <a:r>
              <a:rPr lang="en-GB" dirty="0">
                <a:effectLst/>
              </a:rPr>
              <a:t> </a:t>
            </a:r>
            <a:r>
              <a:rPr lang="en-GB" sz="2200" b="0" i="0" u="none" strike="noStrike" dirty="0">
                <a:effectLst/>
                <a:latin typeface="+mj-lt"/>
                <a:ea typeface="+mj-ea"/>
                <a:cs typeface="+mj-cs"/>
                <a:sym typeface="Helvetica Neue"/>
              </a:rPr>
              <a:t>techUK (2023):</a:t>
            </a:r>
            <a:r>
              <a:rPr lang="en-GB" dirty="0">
                <a:effectLst/>
              </a:rPr>
              <a:t> </a:t>
            </a:r>
            <a:r>
              <a:rPr lang="en-GB" sz="2200" b="0" i="0" u="none" strike="noStrike" dirty="0">
                <a:effectLst/>
                <a:latin typeface="+mj-lt"/>
                <a:sym typeface="Helvetica Neue"/>
              </a:rPr>
              <a:t>o</a:t>
            </a:r>
            <a:r>
              <a:rPr lang="en-GB" sz="2200" b="0" i="0" u="none" strike="noStrike" dirty="0">
                <a:effectLst/>
                <a:latin typeface="+mj-lt"/>
                <a:ea typeface="+mj-ea"/>
                <a:cs typeface="+mj-cs"/>
                <a:sym typeface="Helvetica Neue"/>
              </a:rPr>
              <a:t>verview of the Climate Change Agreement system for data centres where they can get a discount on the Climate Change Levy if they can show they are meeting targets for energy efficiency. DESNEZ set an energy improvement target for the data centres sector of 14.5% relative to a 2022 baseline by the end of 2030, opening on 1 January 2026</a:t>
            </a:r>
            <a:r>
              <a:rPr lang="en-GB" dirty="0">
                <a:effectLst/>
              </a:rPr>
              <a:t> </a:t>
            </a:r>
            <a:r>
              <a:rPr lang="en-GB" sz="2200" b="0" i="0" u="sng" strike="noStrike" dirty="0">
                <a:effectLst/>
                <a:latin typeface="+mj-lt"/>
                <a:ea typeface="+mj-ea"/>
                <a:cs typeface="+mj-cs"/>
                <a:sym typeface="Helvetica Neue"/>
                <a:hlinkClick r:id="rId3"/>
              </a:rPr>
              <a:t>https://www.techuk.org/resource/climate-change-agreements-cca-for-data-centres.html</a:t>
            </a:r>
            <a:r>
              <a:rPr lang="en-GB" dirty="0">
                <a:effectLst/>
              </a:rPr>
              <a:t> </a:t>
            </a:r>
            <a:endParaRPr lang="en-GB" dirty="0"/>
          </a:p>
          <a:p>
            <a:endParaRPr lang="en-GB" dirty="0"/>
          </a:p>
        </p:txBody>
      </p:sp>
    </p:spTree>
    <p:extLst>
      <p:ext uri="{BB962C8B-B14F-4D97-AF65-F5344CB8AC3E}">
        <p14:creationId xmlns:p14="http://schemas.microsoft.com/office/powerpoint/2010/main" val="4156491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889210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sp>
        <p:nvSpPr>
          <p:cNvPr id="13" name="Presentation Title"/>
          <p:cNvSpPr txBox="1">
            <a:spLocks noGrp="1"/>
          </p:cNvSpPr>
          <p:nvPr>
            <p:ph type="title" hasCustomPrompt="1"/>
          </p:nvPr>
        </p:nvSpPr>
        <p:spPr>
          <a:xfrm>
            <a:off x="1270000" y="3289300"/>
            <a:ext cx="21844000" cy="3879454"/>
          </a:xfrm>
          <a:prstGeom prst="rect">
            <a:avLst/>
          </a:prstGeom>
        </p:spPr>
        <p:txBody>
          <a:bodyPr anchor="b"/>
          <a:lstStyle>
            <a:lvl1pPr algn="ctr" defTabSz="2438337">
              <a:lnSpc>
                <a:spcPct val="90000"/>
              </a:lnSpc>
              <a:spcBef>
                <a:spcPts val="0"/>
              </a:spcBef>
              <a:defRPr sz="11600" cap="none" spc="-348">
                <a:gradFill flip="none" rotWithShape="1">
                  <a:gsLst>
                    <a:gs pos="0">
                      <a:srgbClr val="1E98FD"/>
                    </a:gs>
                    <a:gs pos="100000">
                      <a:srgbClr val="FF00F7"/>
                    </a:gs>
                  </a:gsLst>
                  <a:lin ang="3960000" scaled="0"/>
                </a:gradFill>
                <a:latin typeface="Graphik Semibold"/>
                <a:ea typeface="Graphik Semibold"/>
                <a:cs typeface="Graphik Semibold"/>
                <a:sym typeface="Graphik Semibold"/>
              </a:defRPr>
            </a:lvl1pPr>
          </a:lstStyle>
          <a:p>
            <a:r>
              <a:t>Presentation Title</a:t>
            </a:r>
          </a:p>
        </p:txBody>
      </p:sp>
      <p:sp>
        <p:nvSpPr>
          <p:cNvPr id="14" name="Body Level One…"/>
          <p:cNvSpPr txBox="1">
            <a:spLocks noGrp="1"/>
          </p:cNvSpPr>
          <p:nvPr>
            <p:ph type="body" sz="quarter" idx="1" hasCustomPrompt="1"/>
          </p:nvPr>
        </p:nvSpPr>
        <p:spPr>
          <a:xfrm>
            <a:off x="1270000" y="12160429"/>
            <a:ext cx="21844000" cy="694057"/>
          </a:xfrm>
          <a:prstGeom prst="rect">
            <a:avLst/>
          </a:prstGeom>
        </p:spPr>
        <p:txBody>
          <a:bodyPr/>
          <a:lstStyle>
            <a:lvl1pPr marL="0" indent="0" algn="ctr">
              <a:spcBef>
                <a:spcPts val="0"/>
              </a:spcBef>
              <a:buSzTx/>
              <a:buFontTx/>
              <a:buNone/>
              <a:defRPr sz="3500">
                <a:solidFill>
                  <a:srgbClr val="000000"/>
                </a:solidFill>
                <a:latin typeface="Graphik Medium"/>
                <a:ea typeface="Graphik Medium"/>
                <a:cs typeface="Graphik Medium"/>
                <a:sym typeface="Graphik Medium"/>
              </a:defRPr>
            </a:lvl1pPr>
            <a:lvl2pPr marL="966258" indent="-407458" algn="ctr">
              <a:spcBef>
                <a:spcPts val="0"/>
              </a:spcBef>
              <a:buSzPct val="100000"/>
              <a:buFontTx/>
              <a:buChar char="•"/>
              <a:defRPr sz="3500">
                <a:solidFill>
                  <a:srgbClr val="000000"/>
                </a:solidFill>
                <a:latin typeface="Graphik Medium"/>
                <a:ea typeface="Graphik Medium"/>
                <a:cs typeface="Graphik Medium"/>
                <a:sym typeface="Graphik Medium"/>
              </a:defRPr>
            </a:lvl2pPr>
            <a:lvl3pPr marL="1525058" indent="-407458" algn="ctr">
              <a:spcBef>
                <a:spcPts val="0"/>
              </a:spcBef>
              <a:buSzPct val="100000"/>
              <a:buFontTx/>
              <a:buChar char="•"/>
              <a:defRPr sz="3500">
                <a:solidFill>
                  <a:srgbClr val="000000"/>
                </a:solidFill>
                <a:latin typeface="Graphik Medium"/>
                <a:ea typeface="Graphik Medium"/>
                <a:cs typeface="Graphik Medium"/>
                <a:sym typeface="Graphik Medium"/>
              </a:defRPr>
            </a:lvl3pPr>
            <a:lvl4pPr marL="2083858" indent="-407458" algn="ctr">
              <a:spcBef>
                <a:spcPts val="0"/>
              </a:spcBef>
              <a:buSzPct val="100000"/>
              <a:buFontTx/>
              <a:buChar char="•"/>
              <a:defRPr sz="3500">
                <a:solidFill>
                  <a:srgbClr val="000000"/>
                </a:solidFill>
                <a:latin typeface="Graphik Medium"/>
                <a:ea typeface="Graphik Medium"/>
                <a:cs typeface="Graphik Medium"/>
                <a:sym typeface="Graphik Medium"/>
              </a:defRPr>
            </a:lvl4pPr>
            <a:lvl5pPr marL="2642658" indent="-407458" algn="ctr">
              <a:spcBef>
                <a:spcPts val="0"/>
              </a:spcBef>
              <a:buSzPct val="100000"/>
              <a:buFontTx/>
              <a:buChar char="•"/>
              <a:defRPr sz="3500">
                <a:solidFill>
                  <a:srgbClr val="000000"/>
                </a:solidFill>
                <a:latin typeface="Graphik Medium"/>
                <a:ea typeface="Graphik Medium"/>
                <a:cs typeface="Graphik Medium"/>
                <a:sym typeface="Graphik Medium"/>
              </a:defRPr>
            </a:lvl5pPr>
          </a:lstStyle>
          <a:p>
            <a:r>
              <a:t>Author and Date</a:t>
            </a:r>
          </a:p>
          <a:p>
            <a:pPr lvl="1"/>
            <a:endParaRPr/>
          </a:p>
          <a:p>
            <a:pPr lvl="2"/>
            <a:endParaRPr/>
          </a:p>
          <a:p>
            <a:pPr lvl="3"/>
            <a:endParaRPr/>
          </a:p>
          <a:p>
            <a:pPr lvl="4"/>
            <a:endParaRPr/>
          </a:p>
        </p:txBody>
      </p:sp>
      <p:sp>
        <p:nvSpPr>
          <p:cNvPr id="15" name="Body Level One…"/>
          <p:cNvSpPr txBox="1">
            <a:spLocks noGrp="1"/>
          </p:cNvSpPr>
          <p:nvPr>
            <p:ph type="body" sz="quarter" idx="21" hasCustomPrompt="1"/>
          </p:nvPr>
        </p:nvSpPr>
        <p:spPr>
          <a:xfrm>
            <a:off x="1270000" y="6985000"/>
            <a:ext cx="21844000" cy="2512353"/>
          </a:xfrm>
          <a:prstGeom prst="rect">
            <a:avLst/>
          </a:prstGeom>
        </p:spPr>
        <p:txBody>
          <a:bodyPr/>
          <a:lstStyle>
            <a:lvl1pPr marL="0" indent="0" algn="ctr">
              <a:spcBef>
                <a:spcPts val="0"/>
              </a:spcBef>
              <a:buSzTx/>
              <a:buFontTx/>
              <a:buNone/>
              <a:defRPr sz="6400">
                <a:solidFill>
                  <a:srgbClr val="000000"/>
                </a:solidFill>
                <a:latin typeface="Graphik Medium"/>
                <a:ea typeface="Graphik Medium"/>
                <a:cs typeface="Graphik Medium"/>
                <a:sym typeface="Graphik Medium"/>
              </a:defRPr>
            </a:lvl1pPr>
          </a:lstStyle>
          <a:p>
            <a:r>
              <a:t>Presentation Subtitle</a:t>
            </a:r>
          </a:p>
        </p:txBody>
      </p:sp>
      <p:sp>
        <p:nvSpPr>
          <p:cNvPr id="16"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Photo Alt">
    <p:spTree>
      <p:nvGrpSpPr>
        <p:cNvPr id="1" name=""/>
        <p:cNvGrpSpPr/>
        <p:nvPr/>
      </p:nvGrpSpPr>
      <p:grpSpPr>
        <a:xfrm>
          <a:off x="0" y="0"/>
          <a:ext cx="0" cy="0"/>
          <a:chOff x="0" y="0"/>
          <a:chExt cx="0" cy="0"/>
        </a:xfrm>
      </p:grpSpPr>
      <p:sp>
        <p:nvSpPr>
          <p:cNvPr id="23" name="Two jellyfish against a blue background"/>
          <p:cNvSpPr>
            <a:spLocks noGrp="1"/>
          </p:cNvSpPr>
          <p:nvPr>
            <p:ph type="pic" idx="21"/>
          </p:nvPr>
        </p:nvSpPr>
        <p:spPr>
          <a:xfrm>
            <a:off x="7962900" y="-25400"/>
            <a:ext cx="20650200" cy="13766800"/>
          </a:xfrm>
          <a:prstGeom prst="rect">
            <a:avLst/>
          </a:prstGeom>
        </p:spPr>
        <p:txBody>
          <a:bodyPr lIns="91439" tIns="45719" rIns="91439" bIns="45719">
            <a:noAutofit/>
          </a:bodyPr>
          <a:lstStyle/>
          <a:p>
            <a:endParaRPr dirty="0"/>
          </a:p>
        </p:txBody>
      </p:sp>
      <p:sp>
        <p:nvSpPr>
          <p:cNvPr id="24" name="Slide Title"/>
          <p:cNvSpPr txBox="1">
            <a:spLocks noGrp="1"/>
          </p:cNvSpPr>
          <p:nvPr>
            <p:ph type="title" hasCustomPrompt="1"/>
          </p:nvPr>
        </p:nvSpPr>
        <p:spPr>
          <a:xfrm>
            <a:off x="1270000" y="3885107"/>
            <a:ext cx="9652000" cy="3200204"/>
          </a:xfrm>
          <a:prstGeom prst="rect">
            <a:avLst/>
          </a:prstGeom>
        </p:spPr>
        <p:txBody>
          <a:bodyPr anchor="b"/>
          <a:lstStyle>
            <a:lvl1pPr algn="ctr">
              <a:lnSpc>
                <a:spcPct val="80000"/>
              </a:lnSpc>
              <a:spcBef>
                <a:spcPts val="0"/>
              </a:spcBef>
              <a:defRPr sz="8400" cap="none" spc="-252">
                <a:gradFill flip="none" rotWithShape="1">
                  <a:gsLst>
                    <a:gs pos="0">
                      <a:srgbClr val="FF00D8"/>
                    </a:gs>
                    <a:gs pos="100000">
                      <a:srgbClr val="FF542E"/>
                    </a:gs>
                  </a:gsLst>
                  <a:lin ang="3960000" scaled="0"/>
                </a:gradFill>
                <a:latin typeface="Graphik Semibold"/>
                <a:ea typeface="Graphik Semibold"/>
                <a:cs typeface="Graphik Semibold"/>
                <a:sym typeface="Graphik Semibold"/>
              </a:defRPr>
            </a:lvl1pPr>
          </a:lstStyle>
          <a:p>
            <a:r>
              <a:t>Slide Title</a:t>
            </a:r>
          </a:p>
        </p:txBody>
      </p:sp>
      <p:sp>
        <p:nvSpPr>
          <p:cNvPr id="25" name="Body Level One…"/>
          <p:cNvSpPr txBox="1">
            <a:spLocks noGrp="1"/>
          </p:cNvSpPr>
          <p:nvPr>
            <p:ph type="body" sz="quarter" idx="1" hasCustomPrompt="1"/>
          </p:nvPr>
        </p:nvSpPr>
        <p:spPr>
          <a:xfrm>
            <a:off x="1270000" y="6845300"/>
            <a:ext cx="9652000" cy="5664200"/>
          </a:xfrm>
          <a:prstGeom prst="rect">
            <a:avLst/>
          </a:prstGeom>
        </p:spPr>
        <p:txBody>
          <a:bodyPr/>
          <a:lstStyle>
            <a:lvl1pPr marL="0" indent="0" algn="ctr">
              <a:spcBef>
                <a:spcPts val="0"/>
              </a:spcBef>
              <a:buSzTx/>
              <a:buFontTx/>
              <a:buNone/>
              <a:defRPr sz="5400">
                <a:solidFill>
                  <a:srgbClr val="000000"/>
                </a:solidFill>
                <a:latin typeface="Graphik Medium"/>
                <a:ea typeface="Graphik Medium"/>
                <a:cs typeface="Graphik Medium"/>
                <a:sym typeface="Graphik Medium"/>
              </a:defRPr>
            </a:lvl1pPr>
            <a:lvl2pPr marL="0" indent="0" algn="ctr">
              <a:spcBef>
                <a:spcPts val="0"/>
              </a:spcBef>
              <a:buSzTx/>
              <a:buFontTx/>
              <a:buNone/>
              <a:defRPr sz="5400">
                <a:solidFill>
                  <a:srgbClr val="000000"/>
                </a:solidFill>
                <a:latin typeface="Graphik Medium"/>
                <a:ea typeface="Graphik Medium"/>
                <a:cs typeface="Graphik Medium"/>
                <a:sym typeface="Graphik Medium"/>
              </a:defRPr>
            </a:lvl2pPr>
            <a:lvl3pPr marL="0" indent="0" algn="ctr">
              <a:spcBef>
                <a:spcPts val="0"/>
              </a:spcBef>
              <a:buSzTx/>
              <a:buFontTx/>
              <a:buNone/>
              <a:defRPr sz="5400">
                <a:solidFill>
                  <a:srgbClr val="000000"/>
                </a:solidFill>
                <a:latin typeface="Graphik Medium"/>
                <a:ea typeface="Graphik Medium"/>
                <a:cs typeface="Graphik Medium"/>
                <a:sym typeface="Graphik Medium"/>
              </a:defRPr>
            </a:lvl3pPr>
            <a:lvl4pPr marL="0" indent="0" algn="ctr">
              <a:spcBef>
                <a:spcPts val="0"/>
              </a:spcBef>
              <a:buSzTx/>
              <a:buFontTx/>
              <a:buNone/>
              <a:defRPr sz="5400">
                <a:solidFill>
                  <a:srgbClr val="000000"/>
                </a:solidFill>
                <a:latin typeface="Graphik Medium"/>
                <a:ea typeface="Graphik Medium"/>
                <a:cs typeface="Graphik Medium"/>
                <a:sym typeface="Graphik Medium"/>
              </a:defRPr>
            </a:lvl4pPr>
            <a:lvl5pPr marL="0" indent="0" algn="ctr">
              <a:spcBef>
                <a:spcPts val="0"/>
              </a:spcBef>
              <a:buSzTx/>
              <a:buFontTx/>
              <a:buNone/>
              <a:defRPr sz="5400">
                <a:solidFill>
                  <a:srgbClr val="000000"/>
                </a:solidFill>
                <a:latin typeface="Graphik Medium"/>
                <a:ea typeface="Graphik Medium"/>
                <a:cs typeface="Graphik Medium"/>
                <a:sym typeface="Graphik Medium"/>
              </a:defRPr>
            </a:lvl5pPr>
          </a:lstStyle>
          <a:p>
            <a:r>
              <a:t>Slide Subtitle</a:t>
            </a:r>
          </a:p>
          <a:p>
            <a:pPr lvl="1"/>
            <a:endParaRPr/>
          </a:p>
          <a:p>
            <a:pPr lvl="2"/>
            <a:endParaRPr/>
          </a:p>
          <a:p>
            <a:pPr lvl="3"/>
            <a:endParaRPr/>
          </a:p>
          <a:p>
            <a:pPr lvl="4"/>
            <a:endParaRPr/>
          </a:p>
        </p:txBody>
      </p:sp>
      <p:sp>
        <p:nvSpPr>
          <p:cNvPr id="26"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33" name="Slide Title"/>
          <p:cNvSpPr txBox="1">
            <a:spLocks noGrp="1"/>
          </p:cNvSpPr>
          <p:nvPr>
            <p:ph type="title" hasCustomPrompt="1"/>
          </p:nvPr>
        </p:nvSpPr>
        <p:spPr>
          <a:xfrm>
            <a:off x="1270000" y="812800"/>
            <a:ext cx="21844000" cy="1557438"/>
          </a:xfrm>
          <a:prstGeom prst="rect">
            <a:avLst/>
          </a:prstGeom>
        </p:spPr>
        <p:txBody>
          <a:bodyPr anchor="b"/>
          <a:lstStyle>
            <a:lvl1pPr algn="ctr">
              <a:lnSpc>
                <a:spcPct val="80000"/>
              </a:lnSpc>
              <a:spcBef>
                <a:spcPts val="0"/>
              </a:spcBef>
              <a:defRPr sz="8400" cap="none" spc="-252">
                <a:solidFill>
                  <a:srgbClr val="000000"/>
                </a:solidFill>
                <a:latin typeface="Graphik Semibold"/>
                <a:ea typeface="Graphik Semibold"/>
                <a:cs typeface="Graphik Semibold"/>
                <a:sym typeface="Graphik Semibold"/>
              </a:defRPr>
            </a:lvl1pPr>
          </a:lstStyle>
          <a:p>
            <a:r>
              <a:t>Slide Title</a:t>
            </a:r>
          </a:p>
        </p:txBody>
      </p:sp>
      <p:sp>
        <p:nvSpPr>
          <p:cNvPr id="34" name="Body Level One…"/>
          <p:cNvSpPr txBox="1">
            <a:spLocks noGrp="1"/>
          </p:cNvSpPr>
          <p:nvPr>
            <p:ph type="body" sz="quarter" idx="1" hasCustomPrompt="1"/>
          </p:nvPr>
        </p:nvSpPr>
        <p:spPr>
          <a:xfrm>
            <a:off x="1270000" y="2133600"/>
            <a:ext cx="21844000" cy="1016000"/>
          </a:xfrm>
          <a:prstGeom prst="rect">
            <a:avLst/>
          </a:prstGeom>
        </p:spPr>
        <p:txBody>
          <a:bodyPr/>
          <a:lstStyle>
            <a:lvl1pPr marL="0" indent="0" algn="ctr">
              <a:spcBef>
                <a:spcPts val="0"/>
              </a:spcBef>
              <a:buSzTx/>
              <a:buFontTx/>
              <a:buNone/>
              <a:defRPr sz="5400">
                <a:solidFill>
                  <a:srgbClr val="000000"/>
                </a:solidFill>
                <a:latin typeface="Graphik Medium"/>
                <a:ea typeface="Graphik Medium"/>
                <a:cs typeface="Graphik Medium"/>
                <a:sym typeface="Graphik Medium"/>
              </a:defRPr>
            </a:lvl1pPr>
            <a:lvl2pPr marL="1187450" indent="-628650" algn="ctr">
              <a:spcBef>
                <a:spcPts val="0"/>
              </a:spcBef>
              <a:buSzPct val="100000"/>
              <a:buFontTx/>
              <a:buChar char="•"/>
              <a:defRPr sz="5400">
                <a:solidFill>
                  <a:srgbClr val="000000"/>
                </a:solidFill>
                <a:latin typeface="Graphik Medium"/>
                <a:ea typeface="Graphik Medium"/>
                <a:cs typeface="Graphik Medium"/>
                <a:sym typeface="Graphik Medium"/>
              </a:defRPr>
            </a:lvl2pPr>
            <a:lvl3pPr marL="1746250" indent="-628650" algn="ctr">
              <a:spcBef>
                <a:spcPts val="0"/>
              </a:spcBef>
              <a:buSzPct val="100000"/>
              <a:buFontTx/>
              <a:buChar char="•"/>
              <a:defRPr sz="5400">
                <a:solidFill>
                  <a:srgbClr val="000000"/>
                </a:solidFill>
                <a:latin typeface="Graphik Medium"/>
                <a:ea typeface="Graphik Medium"/>
                <a:cs typeface="Graphik Medium"/>
                <a:sym typeface="Graphik Medium"/>
              </a:defRPr>
            </a:lvl3pPr>
            <a:lvl4pPr marL="2305050" indent="-628650" algn="ctr">
              <a:spcBef>
                <a:spcPts val="0"/>
              </a:spcBef>
              <a:buSzPct val="100000"/>
              <a:buFontTx/>
              <a:buChar char="•"/>
              <a:defRPr sz="5400">
                <a:solidFill>
                  <a:srgbClr val="000000"/>
                </a:solidFill>
                <a:latin typeface="Graphik Medium"/>
                <a:ea typeface="Graphik Medium"/>
                <a:cs typeface="Graphik Medium"/>
                <a:sym typeface="Graphik Medium"/>
              </a:defRPr>
            </a:lvl4pPr>
            <a:lvl5pPr marL="2863850" indent="-628650" algn="ctr">
              <a:spcBef>
                <a:spcPts val="0"/>
              </a:spcBef>
              <a:buSzPct val="100000"/>
              <a:buFontTx/>
              <a:buChar char="•"/>
              <a:defRPr sz="5400">
                <a:solidFill>
                  <a:srgbClr val="000000"/>
                </a:solidFill>
                <a:latin typeface="Graphik Medium"/>
                <a:ea typeface="Graphik Medium"/>
                <a:cs typeface="Graphik Medium"/>
                <a:sym typeface="Graphik Medium"/>
              </a:defRPr>
            </a:lvl5pPr>
          </a:lstStyle>
          <a:p>
            <a:r>
              <a:t>Slide Subtitle</a:t>
            </a:r>
          </a:p>
          <a:p>
            <a:pPr lvl="1"/>
            <a:endParaRPr/>
          </a:p>
          <a:p>
            <a:pPr lvl="2"/>
            <a:endParaRPr/>
          </a:p>
          <a:p>
            <a:pPr lvl="3"/>
            <a:endParaRPr/>
          </a:p>
          <a:p>
            <a:pPr lvl="4"/>
            <a:endParaRPr/>
          </a:p>
        </p:txBody>
      </p:sp>
      <p:sp>
        <p:nvSpPr>
          <p:cNvPr id="35" name="Body Level One…"/>
          <p:cNvSpPr txBox="1">
            <a:spLocks noGrp="1"/>
          </p:cNvSpPr>
          <p:nvPr>
            <p:ph type="body" idx="21" hasCustomPrompt="1"/>
          </p:nvPr>
        </p:nvSpPr>
        <p:spPr>
          <a:xfrm>
            <a:off x="1270000" y="4267200"/>
            <a:ext cx="21844000" cy="8432800"/>
          </a:xfrm>
          <a:prstGeom prst="rect">
            <a:avLst/>
          </a:prstGeom>
        </p:spPr>
        <p:txBody>
          <a:bodyPr/>
          <a:lstStyle>
            <a:lvl1pPr marL="5588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1pPr>
          </a:lstStyle>
          <a:p>
            <a:r>
              <a:t>Slide bullet text</a:t>
            </a:r>
          </a:p>
        </p:txBody>
      </p:sp>
      <p:sp>
        <p:nvSpPr>
          <p:cNvPr id="36"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43" name="Body Level One…"/>
          <p:cNvSpPr txBox="1">
            <a:spLocks noGrp="1"/>
          </p:cNvSpPr>
          <p:nvPr>
            <p:ph type="body" idx="1" hasCustomPrompt="1"/>
          </p:nvPr>
        </p:nvSpPr>
        <p:spPr>
          <a:xfrm>
            <a:off x="1270000" y="4269316"/>
            <a:ext cx="21844000" cy="8432801"/>
          </a:xfrm>
          <a:prstGeom prst="rect">
            <a:avLst/>
          </a:prstGeom>
        </p:spPr>
        <p:txBody>
          <a:bodyPr numCol="2" spcCol="1092200"/>
          <a:lstStyle>
            <a:lvl1pPr marL="5588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1pPr>
            <a:lvl2pPr marL="11176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2pPr>
            <a:lvl3pPr marL="16764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3pPr>
            <a:lvl4pPr marL="22352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4pPr>
            <a:lvl5pPr marL="27940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5pPr>
          </a:lstStyle>
          <a:p>
            <a:r>
              <a:t>Slide bullet text</a:t>
            </a:r>
          </a:p>
          <a:p>
            <a:pPr lvl="1"/>
            <a:endParaRPr/>
          </a:p>
          <a:p>
            <a:pPr lvl="2"/>
            <a:endParaRPr/>
          </a:p>
          <a:p>
            <a:pPr lvl="3"/>
            <a:endParaRPr/>
          </a:p>
          <a:p>
            <a:pPr lvl="4"/>
            <a:endParaRPr/>
          </a:p>
        </p:txBody>
      </p:sp>
      <p:sp>
        <p:nvSpPr>
          <p:cNvPr id="44"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51" name="Two jellyfish against a pink background"/>
          <p:cNvSpPr>
            <a:spLocks noGrp="1"/>
          </p:cNvSpPr>
          <p:nvPr>
            <p:ph type="pic" idx="21"/>
          </p:nvPr>
        </p:nvSpPr>
        <p:spPr>
          <a:xfrm>
            <a:off x="10185400" y="0"/>
            <a:ext cx="18161000" cy="13716000"/>
          </a:xfrm>
          <a:prstGeom prst="rect">
            <a:avLst/>
          </a:prstGeom>
        </p:spPr>
        <p:txBody>
          <a:bodyPr lIns="91439" tIns="45719" rIns="91439" bIns="45719">
            <a:noAutofit/>
          </a:bodyPr>
          <a:lstStyle/>
          <a:p>
            <a:endParaRPr dirty="0"/>
          </a:p>
        </p:txBody>
      </p:sp>
      <p:sp>
        <p:nvSpPr>
          <p:cNvPr id="52" name="Slide Title"/>
          <p:cNvSpPr txBox="1">
            <a:spLocks noGrp="1"/>
          </p:cNvSpPr>
          <p:nvPr>
            <p:ph type="title" hasCustomPrompt="1"/>
          </p:nvPr>
        </p:nvSpPr>
        <p:spPr>
          <a:xfrm>
            <a:off x="1270000" y="838200"/>
            <a:ext cx="9652000" cy="1549400"/>
          </a:xfrm>
          <a:prstGeom prst="rect">
            <a:avLst/>
          </a:prstGeom>
        </p:spPr>
        <p:txBody>
          <a:bodyPr anchor="b"/>
          <a:lstStyle>
            <a:lvl1pPr algn="ctr">
              <a:lnSpc>
                <a:spcPct val="80000"/>
              </a:lnSpc>
              <a:spcBef>
                <a:spcPts val="0"/>
              </a:spcBef>
              <a:defRPr sz="8400" cap="none" spc="-252">
                <a:gradFill flip="none" rotWithShape="1">
                  <a:gsLst>
                    <a:gs pos="0">
                      <a:srgbClr val="5E03FF"/>
                    </a:gs>
                    <a:gs pos="100000">
                      <a:srgbClr val="FF00F7"/>
                    </a:gs>
                  </a:gsLst>
                  <a:lin ang="3960000" scaled="0"/>
                </a:gradFill>
                <a:latin typeface="Graphik Semibold"/>
                <a:ea typeface="Graphik Semibold"/>
                <a:cs typeface="Graphik Semibold"/>
                <a:sym typeface="Graphik Semibold"/>
              </a:defRPr>
            </a:lvl1pPr>
          </a:lstStyle>
          <a:p>
            <a:r>
              <a:t>Slide Title</a:t>
            </a:r>
          </a:p>
        </p:txBody>
      </p:sp>
      <p:sp>
        <p:nvSpPr>
          <p:cNvPr id="53" name="Body Level One…"/>
          <p:cNvSpPr txBox="1">
            <a:spLocks noGrp="1"/>
          </p:cNvSpPr>
          <p:nvPr>
            <p:ph type="body" sz="half" idx="1" hasCustomPrompt="1"/>
          </p:nvPr>
        </p:nvSpPr>
        <p:spPr>
          <a:xfrm>
            <a:off x="1270000" y="4267200"/>
            <a:ext cx="9652000" cy="8432800"/>
          </a:xfrm>
          <a:prstGeom prst="rect">
            <a:avLst/>
          </a:prstGeom>
        </p:spPr>
        <p:txBody>
          <a:bodyPr/>
          <a:lstStyle>
            <a:lvl1pPr marL="5588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1pPr>
            <a:lvl2pPr marL="11176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2pPr>
            <a:lvl3pPr marL="16764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3pPr>
            <a:lvl4pPr marL="22352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4pPr>
            <a:lvl5pPr marL="27940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5pPr>
          </a:lstStyle>
          <a:p>
            <a:r>
              <a:t>Slide bullet text</a:t>
            </a:r>
          </a:p>
          <a:p>
            <a:pPr lvl="1"/>
            <a:endParaRPr/>
          </a:p>
          <a:p>
            <a:pPr lvl="2"/>
            <a:endParaRPr/>
          </a:p>
          <a:p>
            <a:pPr lvl="3"/>
            <a:endParaRPr/>
          </a:p>
          <a:p>
            <a:pPr lvl="4"/>
            <a:endParaRPr/>
          </a:p>
        </p:txBody>
      </p:sp>
      <p:sp>
        <p:nvSpPr>
          <p:cNvPr id="54" name="Slide Subtitle"/>
          <p:cNvSpPr txBox="1">
            <a:spLocks noGrp="1"/>
          </p:cNvSpPr>
          <p:nvPr>
            <p:ph type="body" sz="quarter" idx="22" hasCustomPrompt="1"/>
          </p:nvPr>
        </p:nvSpPr>
        <p:spPr>
          <a:xfrm>
            <a:off x="1270000" y="2133600"/>
            <a:ext cx="9652000" cy="1016000"/>
          </a:xfrm>
          <a:prstGeom prst="rect">
            <a:avLst/>
          </a:prstGeom>
        </p:spPr>
        <p:txBody>
          <a:bodyPr/>
          <a:lstStyle>
            <a:lvl1pPr marL="0" indent="0" algn="ctr">
              <a:spcBef>
                <a:spcPts val="0"/>
              </a:spcBef>
              <a:buSzTx/>
              <a:buFontTx/>
              <a:buNone/>
              <a:defRPr sz="5400">
                <a:solidFill>
                  <a:srgbClr val="000000"/>
                </a:solidFill>
                <a:latin typeface="Graphik Medium"/>
                <a:ea typeface="Graphik Medium"/>
                <a:cs typeface="Graphik Medium"/>
                <a:sym typeface="Graphik Medium"/>
              </a:defRPr>
            </a:lvl1pPr>
          </a:lstStyle>
          <a:p>
            <a:r>
              <a:t>Slide Subtitle</a:t>
            </a:r>
          </a:p>
        </p:txBody>
      </p:sp>
      <p:sp>
        <p:nvSpPr>
          <p:cNvPr id="55"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Bullets &amp; Live Video Small">
    <p:spTree>
      <p:nvGrpSpPr>
        <p:cNvPr id="1" name=""/>
        <p:cNvGrpSpPr/>
        <p:nvPr/>
      </p:nvGrpSpPr>
      <p:grpSpPr>
        <a:xfrm>
          <a:off x="0" y="0"/>
          <a:ext cx="0" cy="0"/>
          <a:chOff x="0" y="0"/>
          <a:chExt cx="0" cy="0"/>
        </a:xfrm>
      </p:grpSpPr>
      <p:sp>
        <p:nvSpPr>
          <p:cNvPr id="62" name="Slide Title"/>
          <p:cNvSpPr txBox="1">
            <a:spLocks noGrp="1"/>
          </p:cNvSpPr>
          <p:nvPr>
            <p:ph type="title" hasCustomPrompt="1"/>
          </p:nvPr>
        </p:nvSpPr>
        <p:spPr>
          <a:xfrm>
            <a:off x="1270000" y="838200"/>
            <a:ext cx="9652000" cy="1549400"/>
          </a:xfrm>
          <a:prstGeom prst="rect">
            <a:avLst/>
          </a:prstGeom>
        </p:spPr>
        <p:txBody>
          <a:bodyPr anchor="b"/>
          <a:lstStyle>
            <a:lvl1pPr algn="ctr">
              <a:lnSpc>
                <a:spcPct val="80000"/>
              </a:lnSpc>
              <a:spcBef>
                <a:spcPts val="0"/>
              </a:spcBef>
              <a:defRPr sz="8400" cap="none" spc="-252">
                <a:gradFill flip="none" rotWithShape="1">
                  <a:gsLst>
                    <a:gs pos="0">
                      <a:srgbClr val="5E03FF"/>
                    </a:gs>
                    <a:gs pos="100000">
                      <a:srgbClr val="FF00F7"/>
                    </a:gs>
                  </a:gsLst>
                  <a:lin ang="3960000" scaled="0"/>
                </a:gradFill>
                <a:latin typeface="Graphik Semibold"/>
                <a:ea typeface="Graphik Semibold"/>
                <a:cs typeface="Graphik Semibold"/>
                <a:sym typeface="Graphik Semibold"/>
              </a:defRPr>
            </a:lvl1pPr>
          </a:lstStyle>
          <a:p>
            <a:r>
              <a:t>Slide Title</a:t>
            </a:r>
          </a:p>
        </p:txBody>
      </p:sp>
      <p:sp>
        <p:nvSpPr>
          <p:cNvPr id="63" name="Body Level One…"/>
          <p:cNvSpPr txBox="1">
            <a:spLocks noGrp="1"/>
          </p:cNvSpPr>
          <p:nvPr>
            <p:ph type="body" sz="half" idx="1" hasCustomPrompt="1"/>
          </p:nvPr>
        </p:nvSpPr>
        <p:spPr>
          <a:xfrm>
            <a:off x="1270000" y="4267200"/>
            <a:ext cx="9652000" cy="8432800"/>
          </a:xfrm>
          <a:prstGeom prst="rect">
            <a:avLst/>
          </a:prstGeom>
        </p:spPr>
        <p:txBody>
          <a:bodyPr/>
          <a:lstStyle>
            <a:lvl1pPr marL="5588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1pPr>
            <a:lvl2pPr marL="11176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2pPr>
            <a:lvl3pPr marL="16764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3pPr>
            <a:lvl4pPr marL="22352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4pPr>
            <a:lvl5pPr marL="27940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5pPr>
          </a:lstStyle>
          <a:p>
            <a:r>
              <a:t>Slide bullet text</a:t>
            </a:r>
          </a:p>
          <a:p>
            <a:pPr lvl="1"/>
            <a:endParaRPr/>
          </a:p>
          <a:p>
            <a:pPr lvl="2"/>
            <a:endParaRPr/>
          </a:p>
          <a:p>
            <a:pPr lvl="3"/>
            <a:endParaRPr/>
          </a:p>
          <a:p>
            <a:pPr lvl="4"/>
            <a:endParaRPr/>
          </a:p>
        </p:txBody>
      </p:sp>
      <p:sp>
        <p:nvSpPr>
          <p:cNvPr id="64" name="Slide Subtitle"/>
          <p:cNvSpPr txBox="1">
            <a:spLocks noGrp="1"/>
          </p:cNvSpPr>
          <p:nvPr>
            <p:ph type="body" sz="quarter" idx="21" hasCustomPrompt="1"/>
          </p:nvPr>
        </p:nvSpPr>
        <p:spPr>
          <a:xfrm>
            <a:off x="1270000" y="2133600"/>
            <a:ext cx="9652000" cy="1016000"/>
          </a:xfrm>
          <a:prstGeom prst="rect">
            <a:avLst/>
          </a:prstGeom>
        </p:spPr>
        <p:txBody>
          <a:bodyPr/>
          <a:lstStyle>
            <a:lvl1pPr marL="0" indent="0" algn="ctr">
              <a:spcBef>
                <a:spcPts val="0"/>
              </a:spcBef>
              <a:buSzTx/>
              <a:buFontTx/>
              <a:buNone/>
              <a:defRPr sz="5400">
                <a:solidFill>
                  <a:srgbClr val="000000"/>
                </a:solidFill>
                <a:latin typeface="Graphik Medium"/>
                <a:ea typeface="Graphik Medium"/>
                <a:cs typeface="Graphik Medium"/>
                <a:sym typeface="Graphik Medium"/>
              </a:defRPr>
            </a:lvl1pPr>
          </a:lstStyle>
          <a:p>
            <a:r>
              <a:t>Slide Subtitle</a:t>
            </a:r>
          </a:p>
        </p:txBody>
      </p:sp>
      <p:sp>
        <p:nvSpPr>
          <p:cNvPr id="65"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Live Video Large">
    <p:spTree>
      <p:nvGrpSpPr>
        <p:cNvPr id="1" name=""/>
        <p:cNvGrpSpPr/>
        <p:nvPr/>
      </p:nvGrpSpPr>
      <p:grpSpPr>
        <a:xfrm>
          <a:off x="0" y="0"/>
          <a:ext cx="0" cy="0"/>
          <a:chOff x="0" y="0"/>
          <a:chExt cx="0" cy="0"/>
        </a:xfrm>
      </p:grpSpPr>
      <p:sp>
        <p:nvSpPr>
          <p:cNvPr id="72" name="Slide Title"/>
          <p:cNvSpPr txBox="1">
            <a:spLocks noGrp="1"/>
          </p:cNvSpPr>
          <p:nvPr>
            <p:ph type="title" hasCustomPrompt="1"/>
          </p:nvPr>
        </p:nvSpPr>
        <p:spPr>
          <a:xfrm>
            <a:off x="1270000" y="838200"/>
            <a:ext cx="9652000" cy="1549400"/>
          </a:xfrm>
          <a:prstGeom prst="rect">
            <a:avLst/>
          </a:prstGeom>
        </p:spPr>
        <p:txBody>
          <a:bodyPr anchor="b"/>
          <a:lstStyle>
            <a:lvl1pPr algn="ctr">
              <a:lnSpc>
                <a:spcPct val="80000"/>
              </a:lnSpc>
              <a:spcBef>
                <a:spcPts val="0"/>
              </a:spcBef>
              <a:defRPr sz="8400" cap="none" spc="-252">
                <a:gradFill flip="none" rotWithShape="1">
                  <a:gsLst>
                    <a:gs pos="0">
                      <a:srgbClr val="5E03FF"/>
                    </a:gs>
                    <a:gs pos="100000">
                      <a:srgbClr val="FF00F7"/>
                    </a:gs>
                  </a:gsLst>
                  <a:lin ang="3960000" scaled="0"/>
                </a:gradFill>
                <a:latin typeface="Graphik Semibold"/>
                <a:ea typeface="Graphik Semibold"/>
                <a:cs typeface="Graphik Semibold"/>
                <a:sym typeface="Graphik Semibold"/>
              </a:defRPr>
            </a:lvl1pPr>
          </a:lstStyle>
          <a:p>
            <a:r>
              <a:t>Slide Title</a:t>
            </a:r>
          </a:p>
        </p:txBody>
      </p:sp>
      <p:sp>
        <p:nvSpPr>
          <p:cNvPr id="73" name="Body Level One…"/>
          <p:cNvSpPr txBox="1">
            <a:spLocks noGrp="1"/>
          </p:cNvSpPr>
          <p:nvPr>
            <p:ph type="body" sz="half" idx="1" hasCustomPrompt="1"/>
          </p:nvPr>
        </p:nvSpPr>
        <p:spPr>
          <a:xfrm>
            <a:off x="1270000" y="4267200"/>
            <a:ext cx="9652000" cy="8432800"/>
          </a:xfrm>
          <a:prstGeom prst="rect">
            <a:avLst/>
          </a:prstGeom>
        </p:spPr>
        <p:txBody>
          <a:bodyPr/>
          <a:lstStyle>
            <a:lvl1pPr marL="5588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1pPr>
            <a:lvl2pPr marL="11176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2pPr>
            <a:lvl3pPr marL="16764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3pPr>
            <a:lvl4pPr marL="22352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4pPr>
            <a:lvl5pPr marL="2794000" indent="-558800" defTabSz="2438400">
              <a:spcBef>
                <a:spcPts val="2400"/>
              </a:spcBef>
              <a:buClr>
                <a:srgbClr val="000000"/>
              </a:buClr>
              <a:buSzPct val="100000"/>
              <a:buFontTx/>
              <a:buChar char="•"/>
              <a:defRPr sz="4800">
                <a:solidFill>
                  <a:srgbClr val="000000"/>
                </a:solidFill>
                <a:latin typeface="Graphik"/>
                <a:ea typeface="Graphik"/>
                <a:cs typeface="Graphik"/>
                <a:sym typeface="Graphik"/>
              </a:defRPr>
            </a:lvl5pPr>
          </a:lstStyle>
          <a:p>
            <a:r>
              <a:t>Slide bullet text</a:t>
            </a:r>
          </a:p>
          <a:p>
            <a:pPr lvl="1"/>
            <a:endParaRPr/>
          </a:p>
          <a:p>
            <a:pPr lvl="2"/>
            <a:endParaRPr/>
          </a:p>
          <a:p>
            <a:pPr lvl="3"/>
            <a:endParaRPr/>
          </a:p>
          <a:p>
            <a:pPr lvl="4"/>
            <a:endParaRPr/>
          </a:p>
        </p:txBody>
      </p:sp>
      <p:sp>
        <p:nvSpPr>
          <p:cNvPr id="74" name="Slide Subtitle"/>
          <p:cNvSpPr txBox="1">
            <a:spLocks noGrp="1"/>
          </p:cNvSpPr>
          <p:nvPr>
            <p:ph type="body" sz="quarter" idx="21" hasCustomPrompt="1"/>
          </p:nvPr>
        </p:nvSpPr>
        <p:spPr>
          <a:xfrm>
            <a:off x="1270000" y="2133600"/>
            <a:ext cx="9652000" cy="1016000"/>
          </a:xfrm>
          <a:prstGeom prst="rect">
            <a:avLst/>
          </a:prstGeom>
        </p:spPr>
        <p:txBody>
          <a:bodyPr/>
          <a:lstStyle>
            <a:lvl1pPr marL="0" indent="0" algn="ctr">
              <a:spcBef>
                <a:spcPts val="0"/>
              </a:spcBef>
              <a:buSzTx/>
              <a:buFontTx/>
              <a:buNone/>
              <a:defRPr sz="5400">
                <a:solidFill>
                  <a:srgbClr val="000000"/>
                </a:solidFill>
                <a:latin typeface="Graphik Medium"/>
                <a:ea typeface="Graphik Medium"/>
                <a:cs typeface="Graphik Medium"/>
                <a:sym typeface="Graphik Medium"/>
              </a:defRPr>
            </a:lvl1pPr>
          </a:lstStyle>
          <a:p>
            <a:r>
              <a:t>Slide Subtitle</a:t>
            </a:r>
          </a:p>
        </p:txBody>
      </p:sp>
      <p:sp>
        <p:nvSpPr>
          <p:cNvPr id="75"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Section">
    <p:spTree>
      <p:nvGrpSpPr>
        <p:cNvPr id="1" name=""/>
        <p:cNvGrpSpPr/>
        <p:nvPr/>
      </p:nvGrpSpPr>
      <p:grpSpPr>
        <a:xfrm>
          <a:off x="0" y="0"/>
          <a:ext cx="0" cy="0"/>
          <a:chOff x="0" y="0"/>
          <a:chExt cx="0" cy="0"/>
        </a:xfrm>
      </p:grpSpPr>
      <p:sp>
        <p:nvSpPr>
          <p:cNvPr id="82" name="Section Title"/>
          <p:cNvSpPr txBox="1">
            <a:spLocks noGrp="1"/>
          </p:cNvSpPr>
          <p:nvPr>
            <p:ph type="title" hasCustomPrompt="1"/>
          </p:nvPr>
        </p:nvSpPr>
        <p:spPr>
          <a:xfrm>
            <a:off x="1270000" y="3289300"/>
            <a:ext cx="21844000" cy="3873500"/>
          </a:xfrm>
          <a:prstGeom prst="rect">
            <a:avLst/>
          </a:prstGeom>
        </p:spPr>
        <p:txBody>
          <a:bodyPr anchor="b"/>
          <a:lstStyle>
            <a:lvl1pPr algn="ctr">
              <a:lnSpc>
                <a:spcPct val="90000"/>
              </a:lnSpc>
              <a:spcBef>
                <a:spcPts val="0"/>
              </a:spcBef>
              <a:defRPr sz="11600" cap="none" spc="-348">
                <a:gradFill flip="none" rotWithShape="1">
                  <a:gsLst>
                    <a:gs pos="0">
                      <a:srgbClr val="FF00D8"/>
                    </a:gs>
                    <a:gs pos="100000">
                      <a:srgbClr val="FF542E"/>
                    </a:gs>
                  </a:gsLst>
                  <a:lin ang="3960000" scaled="0"/>
                </a:gradFill>
                <a:latin typeface="Graphik Semibold"/>
                <a:ea typeface="Graphik Semibold"/>
                <a:cs typeface="Graphik Semibold"/>
                <a:sym typeface="Graphik Semibold"/>
              </a:defRPr>
            </a:lvl1pPr>
          </a:lstStyle>
          <a:p>
            <a:r>
              <a:t>Section Title</a:t>
            </a:r>
          </a:p>
        </p:txBody>
      </p:sp>
      <p:sp>
        <p:nvSpPr>
          <p:cNvPr id="83"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90" name="Slide Title"/>
          <p:cNvSpPr txBox="1">
            <a:spLocks noGrp="1"/>
          </p:cNvSpPr>
          <p:nvPr>
            <p:ph type="title" hasCustomPrompt="1"/>
          </p:nvPr>
        </p:nvSpPr>
        <p:spPr>
          <a:xfrm>
            <a:off x="1270000" y="812800"/>
            <a:ext cx="21844000" cy="1557438"/>
          </a:xfrm>
          <a:prstGeom prst="rect">
            <a:avLst/>
          </a:prstGeom>
        </p:spPr>
        <p:txBody>
          <a:bodyPr anchor="b"/>
          <a:lstStyle>
            <a:lvl1pPr algn="ctr">
              <a:lnSpc>
                <a:spcPct val="80000"/>
              </a:lnSpc>
              <a:spcBef>
                <a:spcPts val="0"/>
              </a:spcBef>
              <a:defRPr sz="8400" cap="none" spc="-252">
                <a:solidFill>
                  <a:srgbClr val="000000"/>
                </a:solidFill>
                <a:latin typeface="Graphik Semibold"/>
                <a:ea typeface="Graphik Semibold"/>
                <a:cs typeface="Graphik Semibold"/>
                <a:sym typeface="Graphik Semibold"/>
              </a:defRPr>
            </a:lvl1pPr>
          </a:lstStyle>
          <a:p>
            <a:r>
              <a:t>Slide Title</a:t>
            </a:r>
          </a:p>
        </p:txBody>
      </p:sp>
      <p:sp>
        <p:nvSpPr>
          <p:cNvPr id="91" name="Body Level One…"/>
          <p:cNvSpPr txBox="1">
            <a:spLocks noGrp="1"/>
          </p:cNvSpPr>
          <p:nvPr>
            <p:ph type="body" sz="quarter" idx="1" hasCustomPrompt="1"/>
          </p:nvPr>
        </p:nvSpPr>
        <p:spPr>
          <a:xfrm>
            <a:off x="1270000" y="2133600"/>
            <a:ext cx="21844000" cy="1016000"/>
          </a:xfrm>
          <a:prstGeom prst="rect">
            <a:avLst/>
          </a:prstGeom>
        </p:spPr>
        <p:txBody>
          <a:bodyPr/>
          <a:lstStyle>
            <a:lvl1pPr marL="0" indent="0" algn="ctr">
              <a:spcBef>
                <a:spcPts val="0"/>
              </a:spcBef>
              <a:buSzTx/>
              <a:buFontTx/>
              <a:buNone/>
              <a:defRPr sz="5400">
                <a:solidFill>
                  <a:srgbClr val="000000"/>
                </a:solidFill>
                <a:latin typeface="Graphik Medium"/>
                <a:ea typeface="Graphik Medium"/>
                <a:cs typeface="Graphik Medium"/>
                <a:sym typeface="Graphik Medium"/>
              </a:defRPr>
            </a:lvl1pPr>
            <a:lvl2pPr marL="1187450" indent="-628650" algn="ctr">
              <a:spcBef>
                <a:spcPts val="0"/>
              </a:spcBef>
              <a:buSzPct val="100000"/>
              <a:buFontTx/>
              <a:buChar char="•"/>
              <a:defRPr sz="5400">
                <a:solidFill>
                  <a:srgbClr val="000000"/>
                </a:solidFill>
                <a:latin typeface="Graphik Medium"/>
                <a:ea typeface="Graphik Medium"/>
                <a:cs typeface="Graphik Medium"/>
                <a:sym typeface="Graphik Medium"/>
              </a:defRPr>
            </a:lvl2pPr>
            <a:lvl3pPr marL="1746250" indent="-628650" algn="ctr">
              <a:spcBef>
                <a:spcPts val="0"/>
              </a:spcBef>
              <a:buSzPct val="100000"/>
              <a:buFontTx/>
              <a:buChar char="•"/>
              <a:defRPr sz="5400">
                <a:solidFill>
                  <a:srgbClr val="000000"/>
                </a:solidFill>
                <a:latin typeface="Graphik Medium"/>
                <a:ea typeface="Graphik Medium"/>
                <a:cs typeface="Graphik Medium"/>
                <a:sym typeface="Graphik Medium"/>
              </a:defRPr>
            </a:lvl3pPr>
            <a:lvl4pPr marL="2305050" indent="-628650" algn="ctr">
              <a:spcBef>
                <a:spcPts val="0"/>
              </a:spcBef>
              <a:buSzPct val="100000"/>
              <a:buFontTx/>
              <a:buChar char="•"/>
              <a:defRPr sz="5400">
                <a:solidFill>
                  <a:srgbClr val="000000"/>
                </a:solidFill>
                <a:latin typeface="Graphik Medium"/>
                <a:ea typeface="Graphik Medium"/>
                <a:cs typeface="Graphik Medium"/>
                <a:sym typeface="Graphik Medium"/>
              </a:defRPr>
            </a:lvl4pPr>
            <a:lvl5pPr marL="2863850" indent="-628650" algn="ctr">
              <a:spcBef>
                <a:spcPts val="0"/>
              </a:spcBef>
              <a:buSzPct val="100000"/>
              <a:buFontTx/>
              <a:buChar char="•"/>
              <a:defRPr sz="5400">
                <a:solidFill>
                  <a:srgbClr val="000000"/>
                </a:solidFill>
                <a:latin typeface="Graphik Medium"/>
                <a:ea typeface="Graphik Medium"/>
                <a:cs typeface="Graphik Medium"/>
                <a:sym typeface="Graphik Medium"/>
              </a:defRPr>
            </a:lvl5pPr>
          </a:lstStyle>
          <a:p>
            <a:r>
              <a:t>Slide Subtitle</a:t>
            </a:r>
          </a:p>
          <a:p>
            <a:pPr lvl="1"/>
            <a:endParaRPr/>
          </a:p>
          <a:p>
            <a:pPr lvl="2"/>
            <a:endParaRPr/>
          </a:p>
          <a:p>
            <a:pPr lvl="3"/>
            <a:endParaRPr/>
          </a:p>
          <a:p>
            <a:pPr lvl="4"/>
            <a:endParaRPr/>
          </a:p>
        </p:txBody>
      </p:sp>
      <p:sp>
        <p:nvSpPr>
          <p:cNvPr id="92"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Agenda">
    <p:spTree>
      <p:nvGrpSpPr>
        <p:cNvPr id="1" name=""/>
        <p:cNvGrpSpPr/>
        <p:nvPr/>
      </p:nvGrpSpPr>
      <p:grpSpPr>
        <a:xfrm>
          <a:off x="0" y="0"/>
          <a:ext cx="0" cy="0"/>
          <a:chOff x="0" y="0"/>
          <a:chExt cx="0" cy="0"/>
        </a:xfrm>
      </p:grpSpPr>
      <p:sp>
        <p:nvSpPr>
          <p:cNvPr id="99" name="Agenda Title"/>
          <p:cNvSpPr txBox="1">
            <a:spLocks noGrp="1"/>
          </p:cNvSpPr>
          <p:nvPr>
            <p:ph type="title" hasCustomPrompt="1"/>
          </p:nvPr>
        </p:nvSpPr>
        <p:spPr>
          <a:xfrm>
            <a:off x="1270000" y="812800"/>
            <a:ext cx="21844000" cy="1562100"/>
          </a:xfrm>
          <a:prstGeom prst="rect">
            <a:avLst/>
          </a:prstGeom>
        </p:spPr>
        <p:txBody>
          <a:bodyPr anchor="b"/>
          <a:lstStyle>
            <a:lvl1pPr algn="ctr">
              <a:lnSpc>
                <a:spcPct val="80000"/>
              </a:lnSpc>
              <a:spcBef>
                <a:spcPts val="0"/>
              </a:spcBef>
              <a:defRPr sz="8400" cap="none" spc="-252">
                <a:solidFill>
                  <a:srgbClr val="000000"/>
                </a:solidFill>
                <a:latin typeface="Graphik Semibold"/>
                <a:ea typeface="Graphik Semibold"/>
                <a:cs typeface="Graphik Semibold"/>
                <a:sym typeface="Graphik Semibold"/>
              </a:defRPr>
            </a:lvl1pPr>
          </a:lstStyle>
          <a:p>
            <a:r>
              <a:t>Agenda Title</a:t>
            </a:r>
          </a:p>
        </p:txBody>
      </p:sp>
      <p:sp>
        <p:nvSpPr>
          <p:cNvPr id="100" name="Body Level One…"/>
          <p:cNvSpPr txBox="1">
            <a:spLocks noGrp="1"/>
          </p:cNvSpPr>
          <p:nvPr>
            <p:ph type="body" sz="quarter" idx="1" hasCustomPrompt="1"/>
          </p:nvPr>
        </p:nvSpPr>
        <p:spPr>
          <a:xfrm>
            <a:off x="1270000" y="2133600"/>
            <a:ext cx="21844000" cy="1016000"/>
          </a:xfrm>
          <a:prstGeom prst="rect">
            <a:avLst/>
          </a:prstGeom>
        </p:spPr>
        <p:txBody>
          <a:bodyPr/>
          <a:lstStyle>
            <a:lvl1pPr marL="0" indent="0" algn="ctr">
              <a:spcBef>
                <a:spcPts val="0"/>
              </a:spcBef>
              <a:buSzTx/>
              <a:buFontTx/>
              <a:buNone/>
              <a:defRPr sz="5400">
                <a:solidFill>
                  <a:srgbClr val="000000"/>
                </a:solidFill>
                <a:latin typeface="Graphik Medium"/>
                <a:ea typeface="Graphik Medium"/>
                <a:cs typeface="Graphik Medium"/>
                <a:sym typeface="Graphik Medium"/>
              </a:defRPr>
            </a:lvl1pPr>
            <a:lvl2pPr marL="1187450" indent="-628650" algn="ctr">
              <a:spcBef>
                <a:spcPts val="0"/>
              </a:spcBef>
              <a:buSzPct val="100000"/>
              <a:buFontTx/>
              <a:buChar char="•"/>
              <a:defRPr sz="5400">
                <a:solidFill>
                  <a:srgbClr val="000000"/>
                </a:solidFill>
                <a:latin typeface="Graphik Medium"/>
                <a:ea typeface="Graphik Medium"/>
                <a:cs typeface="Graphik Medium"/>
                <a:sym typeface="Graphik Medium"/>
              </a:defRPr>
            </a:lvl2pPr>
            <a:lvl3pPr marL="1746250" indent="-628650" algn="ctr">
              <a:spcBef>
                <a:spcPts val="0"/>
              </a:spcBef>
              <a:buSzPct val="100000"/>
              <a:buFontTx/>
              <a:buChar char="•"/>
              <a:defRPr sz="5400">
                <a:solidFill>
                  <a:srgbClr val="000000"/>
                </a:solidFill>
                <a:latin typeface="Graphik Medium"/>
                <a:ea typeface="Graphik Medium"/>
                <a:cs typeface="Graphik Medium"/>
                <a:sym typeface="Graphik Medium"/>
              </a:defRPr>
            </a:lvl3pPr>
            <a:lvl4pPr marL="2305050" indent="-628650" algn="ctr">
              <a:spcBef>
                <a:spcPts val="0"/>
              </a:spcBef>
              <a:buSzPct val="100000"/>
              <a:buFontTx/>
              <a:buChar char="•"/>
              <a:defRPr sz="5400">
                <a:solidFill>
                  <a:srgbClr val="000000"/>
                </a:solidFill>
                <a:latin typeface="Graphik Medium"/>
                <a:ea typeface="Graphik Medium"/>
                <a:cs typeface="Graphik Medium"/>
                <a:sym typeface="Graphik Medium"/>
              </a:defRPr>
            </a:lvl4pPr>
            <a:lvl5pPr marL="2863850" indent="-628650" algn="ctr">
              <a:spcBef>
                <a:spcPts val="0"/>
              </a:spcBef>
              <a:buSzPct val="100000"/>
              <a:buFontTx/>
              <a:buChar char="•"/>
              <a:defRPr sz="5400">
                <a:solidFill>
                  <a:srgbClr val="000000"/>
                </a:solidFill>
                <a:latin typeface="Graphik Medium"/>
                <a:ea typeface="Graphik Medium"/>
                <a:cs typeface="Graphik Medium"/>
                <a:sym typeface="Graphik Medium"/>
              </a:defRPr>
            </a:lvl5pPr>
          </a:lstStyle>
          <a:p>
            <a:r>
              <a:t>Agenda Subtitle</a:t>
            </a:r>
          </a:p>
          <a:p>
            <a:pPr lvl="1"/>
            <a:endParaRPr/>
          </a:p>
          <a:p>
            <a:pPr lvl="2"/>
            <a:endParaRPr/>
          </a:p>
          <a:p>
            <a:pPr lvl="3"/>
            <a:endParaRPr/>
          </a:p>
          <a:p>
            <a:pPr lvl="4"/>
            <a:endParaRPr/>
          </a:p>
        </p:txBody>
      </p:sp>
      <p:sp>
        <p:nvSpPr>
          <p:cNvPr id="101" name="Body Level One…"/>
          <p:cNvSpPr txBox="1">
            <a:spLocks noGrp="1"/>
          </p:cNvSpPr>
          <p:nvPr>
            <p:ph type="body" idx="21" hasCustomPrompt="1"/>
          </p:nvPr>
        </p:nvSpPr>
        <p:spPr>
          <a:xfrm>
            <a:off x="1270000" y="4267200"/>
            <a:ext cx="21844000" cy="8432800"/>
          </a:xfrm>
          <a:prstGeom prst="rect">
            <a:avLst/>
          </a:prstGeom>
        </p:spPr>
        <p:txBody>
          <a:bodyPr/>
          <a:lstStyle>
            <a:lvl1pPr marL="0" indent="0">
              <a:spcBef>
                <a:spcPts val="2400"/>
              </a:spcBef>
              <a:buSzTx/>
              <a:buFontTx/>
              <a:buNone/>
              <a:defRPr sz="5500" spc="-99">
                <a:solidFill>
                  <a:srgbClr val="000000"/>
                </a:solidFill>
                <a:latin typeface="Graphik"/>
                <a:ea typeface="Graphik"/>
                <a:cs typeface="Graphik"/>
                <a:sym typeface="Graphik"/>
              </a:defRPr>
            </a:lvl1pPr>
          </a:lstStyle>
          <a:p>
            <a:r>
              <a:t>Agenda Topics</a:t>
            </a:r>
          </a:p>
        </p:txBody>
      </p:sp>
      <p:sp>
        <p:nvSpPr>
          <p:cNvPr id="102"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Statement">
    <p:spTree>
      <p:nvGrpSpPr>
        <p:cNvPr id="1" name=""/>
        <p:cNvGrpSpPr/>
        <p:nvPr/>
      </p:nvGrpSpPr>
      <p:grpSpPr>
        <a:xfrm>
          <a:off x="0" y="0"/>
          <a:ext cx="0" cy="0"/>
          <a:chOff x="0" y="0"/>
          <a:chExt cx="0" cy="0"/>
        </a:xfrm>
      </p:grpSpPr>
      <p:sp>
        <p:nvSpPr>
          <p:cNvPr id="109" name="Body Level One…"/>
          <p:cNvSpPr txBox="1">
            <a:spLocks noGrp="1"/>
          </p:cNvSpPr>
          <p:nvPr>
            <p:ph type="body" sz="half" idx="1" hasCustomPrompt="1"/>
          </p:nvPr>
        </p:nvSpPr>
        <p:spPr>
          <a:xfrm>
            <a:off x="1270000" y="4927600"/>
            <a:ext cx="21844000" cy="3902870"/>
          </a:xfrm>
          <a:prstGeom prst="rect">
            <a:avLst/>
          </a:prstGeom>
        </p:spPr>
        <p:txBody>
          <a:bodyPr anchor="ctr"/>
          <a:lstStyle>
            <a:lvl1pPr marL="0" indent="0" algn="ctr" defTabSz="2438400">
              <a:spcBef>
                <a:spcPts val="0"/>
              </a:spcBef>
              <a:buSzTx/>
              <a:buFontTx/>
              <a:buNone/>
              <a:defRPr sz="8400" spc="-252">
                <a:gradFill flip="none" rotWithShape="1">
                  <a:gsLst>
                    <a:gs pos="0">
                      <a:srgbClr val="1E98FD"/>
                    </a:gs>
                    <a:gs pos="100000">
                      <a:srgbClr val="FF00F7"/>
                    </a:gs>
                  </a:gsLst>
                  <a:lin ang="3960000" scaled="0"/>
                </a:gradFill>
                <a:latin typeface="Graphik Medium"/>
                <a:ea typeface="Graphik Medium"/>
                <a:cs typeface="Graphik Medium"/>
                <a:sym typeface="Graphik Medium"/>
              </a:defRPr>
            </a:lvl1pPr>
            <a:lvl2pPr marL="0" indent="0" algn="ctr" defTabSz="2438400">
              <a:spcBef>
                <a:spcPts val="0"/>
              </a:spcBef>
              <a:buSzTx/>
              <a:buFontTx/>
              <a:buNone/>
              <a:defRPr sz="8400" spc="-252">
                <a:gradFill flip="none" rotWithShape="1">
                  <a:gsLst>
                    <a:gs pos="0">
                      <a:srgbClr val="1E98FD"/>
                    </a:gs>
                    <a:gs pos="100000">
                      <a:srgbClr val="FF00F7"/>
                    </a:gs>
                  </a:gsLst>
                  <a:lin ang="3960000" scaled="0"/>
                </a:gradFill>
                <a:latin typeface="Graphik Medium"/>
                <a:ea typeface="Graphik Medium"/>
                <a:cs typeface="Graphik Medium"/>
                <a:sym typeface="Graphik Medium"/>
              </a:defRPr>
            </a:lvl2pPr>
            <a:lvl3pPr marL="0" indent="0" algn="ctr" defTabSz="2438400">
              <a:spcBef>
                <a:spcPts val="0"/>
              </a:spcBef>
              <a:buSzTx/>
              <a:buFontTx/>
              <a:buNone/>
              <a:defRPr sz="8400" spc="-252">
                <a:gradFill flip="none" rotWithShape="1">
                  <a:gsLst>
                    <a:gs pos="0">
                      <a:srgbClr val="1E98FD"/>
                    </a:gs>
                    <a:gs pos="100000">
                      <a:srgbClr val="FF00F7"/>
                    </a:gs>
                  </a:gsLst>
                  <a:lin ang="3960000" scaled="0"/>
                </a:gradFill>
                <a:latin typeface="Graphik Medium"/>
                <a:ea typeface="Graphik Medium"/>
                <a:cs typeface="Graphik Medium"/>
                <a:sym typeface="Graphik Medium"/>
              </a:defRPr>
            </a:lvl3pPr>
            <a:lvl4pPr marL="0" indent="0" algn="ctr" defTabSz="2438400">
              <a:spcBef>
                <a:spcPts val="0"/>
              </a:spcBef>
              <a:buSzTx/>
              <a:buFontTx/>
              <a:buNone/>
              <a:defRPr sz="8400" spc="-252">
                <a:gradFill flip="none" rotWithShape="1">
                  <a:gsLst>
                    <a:gs pos="0">
                      <a:srgbClr val="1E98FD"/>
                    </a:gs>
                    <a:gs pos="100000">
                      <a:srgbClr val="FF00F7"/>
                    </a:gs>
                  </a:gsLst>
                  <a:lin ang="3960000" scaled="0"/>
                </a:gradFill>
                <a:latin typeface="Graphik Medium"/>
                <a:ea typeface="Graphik Medium"/>
                <a:cs typeface="Graphik Medium"/>
                <a:sym typeface="Graphik Medium"/>
              </a:defRPr>
            </a:lvl4pPr>
            <a:lvl5pPr marL="0" indent="0" algn="ctr" defTabSz="2438400">
              <a:spcBef>
                <a:spcPts val="0"/>
              </a:spcBef>
              <a:buSzTx/>
              <a:buFontTx/>
              <a:buNone/>
              <a:defRPr sz="8400" spc="-252">
                <a:gradFill flip="none" rotWithShape="1">
                  <a:gsLst>
                    <a:gs pos="0">
                      <a:srgbClr val="1E98FD"/>
                    </a:gs>
                    <a:gs pos="100000">
                      <a:srgbClr val="FF00F7"/>
                    </a:gs>
                  </a:gsLst>
                  <a:lin ang="3960000" scaled="0"/>
                </a:gradFill>
                <a:latin typeface="Graphik Medium"/>
                <a:ea typeface="Graphik Medium"/>
                <a:cs typeface="Graphik Medium"/>
                <a:sym typeface="Graphik Medium"/>
              </a:defRPr>
            </a:lvl5pPr>
          </a:lstStyle>
          <a:p>
            <a:r>
              <a:t>Statement</a:t>
            </a:r>
          </a:p>
          <a:p>
            <a:pPr lvl="1"/>
            <a:endParaRPr/>
          </a:p>
          <a:p>
            <a:pPr lvl="2"/>
            <a:endParaRPr/>
          </a:p>
          <a:p>
            <a:pPr lvl="3"/>
            <a:endParaRPr/>
          </a:p>
          <a:p>
            <a:pPr lvl="4"/>
            <a:endParaRPr/>
          </a:p>
        </p:txBody>
      </p:sp>
      <p:sp>
        <p:nvSpPr>
          <p:cNvPr id="110"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ig Fact">
    <p:spTree>
      <p:nvGrpSpPr>
        <p:cNvPr id="1" name=""/>
        <p:cNvGrpSpPr/>
        <p:nvPr/>
      </p:nvGrpSpPr>
      <p:grpSpPr>
        <a:xfrm>
          <a:off x="0" y="0"/>
          <a:ext cx="0" cy="0"/>
          <a:chOff x="0" y="0"/>
          <a:chExt cx="0" cy="0"/>
        </a:xfrm>
      </p:grpSpPr>
      <p:sp>
        <p:nvSpPr>
          <p:cNvPr id="117" name="Body Level One…"/>
          <p:cNvSpPr txBox="1">
            <a:spLocks noGrp="1"/>
          </p:cNvSpPr>
          <p:nvPr>
            <p:ph type="body" sz="half" idx="1" hasCustomPrompt="1"/>
          </p:nvPr>
        </p:nvSpPr>
        <p:spPr>
          <a:xfrm>
            <a:off x="1270000" y="3906096"/>
            <a:ext cx="21844000" cy="4488604"/>
          </a:xfrm>
          <a:prstGeom prst="rect">
            <a:avLst/>
          </a:prstGeom>
        </p:spPr>
        <p:txBody>
          <a:bodyPr anchor="b"/>
          <a:lstStyle>
            <a:lvl1pPr marL="0" indent="0" algn="ctr" defTabSz="2438337">
              <a:lnSpc>
                <a:spcPct val="80000"/>
              </a:lnSpc>
              <a:spcBef>
                <a:spcPts val="0"/>
              </a:spcBef>
              <a:buSzTx/>
              <a:buFontTx/>
              <a:buNone/>
              <a:defRPr sz="22400" spc="-448">
                <a:gradFill flip="none" rotWithShape="1">
                  <a:gsLst>
                    <a:gs pos="0">
                      <a:srgbClr val="1E98FD"/>
                    </a:gs>
                    <a:gs pos="100000">
                      <a:srgbClr val="FF00F7"/>
                    </a:gs>
                  </a:gsLst>
                  <a:lin ang="3960000" scaled="0"/>
                </a:gradFill>
                <a:latin typeface="Graphik Semibold"/>
                <a:ea typeface="Graphik Semibold"/>
                <a:cs typeface="Graphik Semibold"/>
                <a:sym typeface="Graphik Semibold"/>
              </a:defRPr>
            </a:lvl1pPr>
            <a:lvl2pPr marL="0" indent="0" algn="ctr" defTabSz="2438337">
              <a:lnSpc>
                <a:spcPct val="80000"/>
              </a:lnSpc>
              <a:spcBef>
                <a:spcPts val="0"/>
              </a:spcBef>
              <a:buSzTx/>
              <a:buFontTx/>
              <a:buNone/>
              <a:defRPr sz="22400" spc="-448">
                <a:gradFill flip="none" rotWithShape="1">
                  <a:gsLst>
                    <a:gs pos="0">
                      <a:srgbClr val="1E98FD"/>
                    </a:gs>
                    <a:gs pos="100000">
                      <a:srgbClr val="FF00F7"/>
                    </a:gs>
                  </a:gsLst>
                  <a:lin ang="3960000" scaled="0"/>
                </a:gradFill>
                <a:latin typeface="Graphik Semibold"/>
                <a:ea typeface="Graphik Semibold"/>
                <a:cs typeface="Graphik Semibold"/>
                <a:sym typeface="Graphik Semibold"/>
              </a:defRPr>
            </a:lvl2pPr>
            <a:lvl3pPr marL="0" indent="0" algn="ctr" defTabSz="2438337">
              <a:lnSpc>
                <a:spcPct val="80000"/>
              </a:lnSpc>
              <a:spcBef>
                <a:spcPts val="0"/>
              </a:spcBef>
              <a:buSzTx/>
              <a:buFontTx/>
              <a:buNone/>
              <a:defRPr sz="22400" spc="-448">
                <a:gradFill flip="none" rotWithShape="1">
                  <a:gsLst>
                    <a:gs pos="0">
                      <a:srgbClr val="1E98FD"/>
                    </a:gs>
                    <a:gs pos="100000">
                      <a:srgbClr val="FF00F7"/>
                    </a:gs>
                  </a:gsLst>
                  <a:lin ang="3960000" scaled="0"/>
                </a:gradFill>
                <a:latin typeface="Graphik Semibold"/>
                <a:ea typeface="Graphik Semibold"/>
                <a:cs typeface="Graphik Semibold"/>
                <a:sym typeface="Graphik Semibold"/>
              </a:defRPr>
            </a:lvl3pPr>
            <a:lvl4pPr marL="0" indent="0" algn="ctr" defTabSz="2438337">
              <a:lnSpc>
                <a:spcPct val="80000"/>
              </a:lnSpc>
              <a:spcBef>
                <a:spcPts val="0"/>
              </a:spcBef>
              <a:buSzTx/>
              <a:buFontTx/>
              <a:buNone/>
              <a:defRPr sz="22400" spc="-448">
                <a:gradFill flip="none" rotWithShape="1">
                  <a:gsLst>
                    <a:gs pos="0">
                      <a:srgbClr val="1E98FD"/>
                    </a:gs>
                    <a:gs pos="100000">
                      <a:srgbClr val="FF00F7"/>
                    </a:gs>
                  </a:gsLst>
                  <a:lin ang="3960000" scaled="0"/>
                </a:gradFill>
                <a:latin typeface="Graphik Semibold"/>
                <a:ea typeface="Graphik Semibold"/>
                <a:cs typeface="Graphik Semibold"/>
                <a:sym typeface="Graphik Semibold"/>
              </a:defRPr>
            </a:lvl4pPr>
            <a:lvl5pPr marL="0" indent="0" algn="ctr" defTabSz="2438337">
              <a:lnSpc>
                <a:spcPct val="80000"/>
              </a:lnSpc>
              <a:spcBef>
                <a:spcPts val="0"/>
              </a:spcBef>
              <a:buSzTx/>
              <a:buFontTx/>
              <a:buNone/>
              <a:defRPr sz="22400" spc="-448">
                <a:gradFill flip="none" rotWithShape="1">
                  <a:gsLst>
                    <a:gs pos="0">
                      <a:srgbClr val="1E98FD"/>
                    </a:gs>
                    <a:gs pos="100000">
                      <a:srgbClr val="FF00F7"/>
                    </a:gs>
                  </a:gsLst>
                  <a:lin ang="3960000" scaled="0"/>
                </a:gradFill>
                <a:latin typeface="Graphik Semibold"/>
                <a:ea typeface="Graphik Semibold"/>
                <a:cs typeface="Graphik Semibold"/>
                <a:sym typeface="Graphik Semibold"/>
              </a:defRPr>
            </a:lvl5pPr>
          </a:lstStyle>
          <a:p>
            <a:r>
              <a:t>100%</a:t>
            </a:r>
          </a:p>
          <a:p>
            <a:pPr lvl="1"/>
            <a:endParaRPr/>
          </a:p>
          <a:p>
            <a:pPr lvl="2"/>
            <a:endParaRPr/>
          </a:p>
          <a:p>
            <a:pPr lvl="3"/>
            <a:endParaRPr/>
          </a:p>
          <a:p>
            <a:pPr lvl="4"/>
            <a:endParaRPr/>
          </a:p>
        </p:txBody>
      </p:sp>
      <p:sp>
        <p:nvSpPr>
          <p:cNvPr id="118" name="Fact information"/>
          <p:cNvSpPr txBox="1">
            <a:spLocks noGrp="1"/>
          </p:cNvSpPr>
          <p:nvPr>
            <p:ph type="body" sz="quarter" idx="21" hasCustomPrompt="1"/>
          </p:nvPr>
        </p:nvSpPr>
        <p:spPr>
          <a:xfrm>
            <a:off x="1270000" y="8521700"/>
            <a:ext cx="21844000" cy="1016000"/>
          </a:xfrm>
          <a:prstGeom prst="rect">
            <a:avLst/>
          </a:prstGeom>
        </p:spPr>
        <p:txBody>
          <a:bodyPr/>
          <a:lstStyle>
            <a:lvl1pPr marL="0" indent="0" algn="ctr">
              <a:spcBef>
                <a:spcPts val="0"/>
              </a:spcBef>
              <a:buSzTx/>
              <a:buFontTx/>
              <a:buNone/>
              <a:defRPr sz="4400">
                <a:solidFill>
                  <a:srgbClr val="000000"/>
                </a:solidFill>
                <a:latin typeface="Graphik Medium"/>
                <a:ea typeface="Graphik Medium"/>
                <a:cs typeface="Graphik Medium"/>
                <a:sym typeface="Graphik Medium"/>
              </a:defRPr>
            </a:lvl1pPr>
          </a:lstStyle>
          <a:p>
            <a:r>
              <a:t>Fact information</a:t>
            </a:r>
          </a:p>
        </p:txBody>
      </p:sp>
      <p:sp>
        <p:nvSpPr>
          <p:cNvPr id="119"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26" name="Body Level One…"/>
          <p:cNvSpPr txBox="1">
            <a:spLocks noGrp="1"/>
          </p:cNvSpPr>
          <p:nvPr>
            <p:ph type="body" sz="quarter" idx="1" hasCustomPrompt="1"/>
          </p:nvPr>
        </p:nvSpPr>
        <p:spPr>
          <a:xfrm>
            <a:off x="1270000" y="11155085"/>
            <a:ext cx="21844000" cy="832614"/>
          </a:xfrm>
          <a:prstGeom prst="rect">
            <a:avLst/>
          </a:prstGeom>
        </p:spPr>
        <p:txBody>
          <a:bodyPr anchor="ctr"/>
          <a:lstStyle>
            <a:lvl1pPr marL="0" indent="0" algn="ctr">
              <a:spcBef>
                <a:spcPts val="0"/>
              </a:spcBef>
              <a:buSzTx/>
              <a:buFontTx/>
              <a:buNone/>
              <a:defRPr sz="4400">
                <a:solidFill>
                  <a:srgbClr val="000000"/>
                </a:solidFill>
                <a:latin typeface="Graphik Medium"/>
                <a:ea typeface="Graphik Medium"/>
                <a:cs typeface="Graphik Medium"/>
                <a:sym typeface="Graphik Medium"/>
              </a:defRPr>
            </a:lvl1pPr>
            <a:lvl2pPr marL="1071033" indent="-512233" algn="ctr">
              <a:spcBef>
                <a:spcPts val="0"/>
              </a:spcBef>
              <a:buSzPct val="100000"/>
              <a:buFontTx/>
              <a:buChar char="•"/>
              <a:defRPr sz="4400">
                <a:solidFill>
                  <a:srgbClr val="000000"/>
                </a:solidFill>
                <a:latin typeface="Graphik Medium"/>
                <a:ea typeface="Graphik Medium"/>
                <a:cs typeface="Graphik Medium"/>
                <a:sym typeface="Graphik Medium"/>
              </a:defRPr>
            </a:lvl2pPr>
            <a:lvl3pPr marL="1629833" indent="-512233" algn="ctr">
              <a:spcBef>
                <a:spcPts val="0"/>
              </a:spcBef>
              <a:buSzPct val="100000"/>
              <a:buFontTx/>
              <a:buChar char="•"/>
              <a:defRPr sz="4400">
                <a:solidFill>
                  <a:srgbClr val="000000"/>
                </a:solidFill>
                <a:latin typeface="Graphik Medium"/>
                <a:ea typeface="Graphik Medium"/>
                <a:cs typeface="Graphik Medium"/>
                <a:sym typeface="Graphik Medium"/>
              </a:defRPr>
            </a:lvl3pPr>
            <a:lvl4pPr marL="2188633" indent="-512233" algn="ctr">
              <a:spcBef>
                <a:spcPts val="0"/>
              </a:spcBef>
              <a:buSzPct val="100000"/>
              <a:buFontTx/>
              <a:buChar char="•"/>
              <a:defRPr sz="4400">
                <a:solidFill>
                  <a:srgbClr val="000000"/>
                </a:solidFill>
                <a:latin typeface="Graphik Medium"/>
                <a:ea typeface="Graphik Medium"/>
                <a:cs typeface="Graphik Medium"/>
                <a:sym typeface="Graphik Medium"/>
              </a:defRPr>
            </a:lvl4pPr>
            <a:lvl5pPr marL="2747433" indent="-512233" algn="ctr">
              <a:spcBef>
                <a:spcPts val="0"/>
              </a:spcBef>
              <a:buSzPct val="100000"/>
              <a:buFontTx/>
              <a:buChar char="•"/>
              <a:defRPr sz="4400">
                <a:solidFill>
                  <a:srgbClr val="000000"/>
                </a:solidFill>
                <a:latin typeface="Graphik Medium"/>
                <a:ea typeface="Graphik Medium"/>
                <a:cs typeface="Graphik Medium"/>
                <a:sym typeface="Graphik Medium"/>
              </a:defRPr>
            </a:lvl5pPr>
          </a:lstStyle>
          <a:p>
            <a:r>
              <a:t>Attribution</a:t>
            </a:r>
          </a:p>
          <a:p>
            <a:pPr lvl="1"/>
            <a:endParaRPr/>
          </a:p>
          <a:p>
            <a:pPr lvl="2"/>
            <a:endParaRPr/>
          </a:p>
          <a:p>
            <a:pPr lvl="3"/>
            <a:endParaRPr/>
          </a:p>
          <a:p>
            <a:pPr lvl="4"/>
            <a:endParaRPr/>
          </a:p>
        </p:txBody>
      </p:sp>
      <p:sp>
        <p:nvSpPr>
          <p:cNvPr id="127" name="Body Level One…"/>
          <p:cNvSpPr txBox="1">
            <a:spLocks noGrp="1"/>
          </p:cNvSpPr>
          <p:nvPr>
            <p:ph type="body" sz="half" idx="21" hasCustomPrompt="1"/>
          </p:nvPr>
        </p:nvSpPr>
        <p:spPr>
          <a:xfrm>
            <a:off x="1270000" y="5141969"/>
            <a:ext cx="21844000" cy="3430192"/>
          </a:xfrm>
          <a:prstGeom prst="rect">
            <a:avLst/>
          </a:prstGeom>
        </p:spPr>
        <p:txBody>
          <a:bodyPr anchor="ctr"/>
          <a:lstStyle/>
          <a:p>
            <a:pPr marL="0" lvl="4" indent="1536191" algn="ctr" defTabSz="1365504">
              <a:lnSpc>
                <a:spcPct val="80000"/>
              </a:lnSpc>
              <a:spcBef>
                <a:spcPts val="0"/>
              </a:spcBef>
              <a:buSzTx/>
              <a:buFontTx/>
              <a:buNone/>
              <a:defRPr sz="4704" spc="-94">
                <a:gradFill flip="none" rotWithShape="1">
                  <a:gsLst>
                    <a:gs pos="0">
                      <a:srgbClr val="FF00D8"/>
                    </a:gs>
                    <a:gs pos="100000">
                      <a:srgbClr val="FF542E"/>
                    </a:gs>
                  </a:gsLst>
                  <a:lin ang="3960000" scaled="0"/>
                </a:gradFill>
                <a:latin typeface="Graphik Semibold"/>
                <a:ea typeface="Graphik Semibold"/>
                <a:cs typeface="Graphik Semibold"/>
                <a:sym typeface="Graphik Semibold"/>
              </a:defRPr>
            </a:pPr>
            <a:r>
              <a:t>“Notable Quote”
</a:t>
            </a:r>
          </a:p>
        </p:txBody>
      </p:sp>
      <p:sp>
        <p:nvSpPr>
          <p:cNvPr id="128"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35" name="Two jellyfish touching against a dark blue background"/>
          <p:cNvSpPr>
            <a:spLocks noGrp="1"/>
          </p:cNvSpPr>
          <p:nvPr>
            <p:ph type="pic" idx="21"/>
          </p:nvPr>
        </p:nvSpPr>
        <p:spPr>
          <a:xfrm>
            <a:off x="0" y="-1270000"/>
            <a:ext cx="24384000" cy="16256002"/>
          </a:xfrm>
          <a:prstGeom prst="rect">
            <a:avLst/>
          </a:prstGeom>
        </p:spPr>
        <p:txBody>
          <a:bodyPr lIns="91439" tIns="45719" rIns="91439" bIns="45719">
            <a:noAutofit/>
          </a:bodyPr>
          <a:lstStyle/>
          <a:p>
            <a:endParaRPr dirty="0"/>
          </a:p>
        </p:txBody>
      </p:sp>
      <p:sp>
        <p:nvSpPr>
          <p:cNvPr id="136"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FFFFFF"/>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43" name="Slide Number"/>
          <p:cNvSpPr txBox="1">
            <a:spLocks noGrp="1"/>
          </p:cNvSpPr>
          <p:nvPr>
            <p:ph type="sldNum" sz="quarter" idx="2"/>
          </p:nvPr>
        </p:nvSpPr>
        <p:spPr>
          <a:xfrm>
            <a:off x="11977623" y="13081000"/>
            <a:ext cx="416053" cy="467107"/>
          </a:xfrm>
          <a:prstGeom prst="rect">
            <a:avLst/>
          </a:prstGeom>
        </p:spPr>
        <p:txBody>
          <a:bodyPr anchor="b"/>
          <a:lstStyle>
            <a:lvl1pPr algn="ctr">
              <a:defRPr sz="2200">
                <a:solidFill>
                  <a:srgbClr val="000000"/>
                </a:solidFill>
                <a:latin typeface="Graphik"/>
                <a:ea typeface="Graphik"/>
                <a:cs typeface="Graphik"/>
                <a:sym typeface="Graphik"/>
              </a:defRPr>
            </a:lvl1pPr>
          </a:lstStyle>
          <a:p>
            <a:fld id="{86CB4B4D-7CA3-9044-876B-883B54F8677D}" type="slidenum">
              <a:t>‹#›</a:t>
            </a:fld>
            <a:endParaRPr dirty="0"/>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50" name="Title Text"/>
          <p:cNvSpPr txBox="1">
            <a:spLocks noGrp="1"/>
          </p:cNvSpPr>
          <p:nvPr>
            <p:ph type="title"/>
          </p:nvPr>
        </p:nvSpPr>
        <p:spPr>
          <a:prstGeom prst="rect">
            <a:avLst/>
          </a:prstGeom>
        </p:spPr>
        <p:txBody>
          <a:bodyPr/>
          <a:lstStyle/>
          <a:p>
            <a:r>
              <a:t>Title Text</a:t>
            </a:r>
          </a:p>
        </p:txBody>
      </p:sp>
      <p:sp>
        <p:nvSpPr>
          <p:cNvPr id="15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2"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59" name="Slide Title"/>
          <p:cNvSpPr txBox="1">
            <a:spLocks noGrp="1"/>
          </p:cNvSpPr>
          <p:nvPr>
            <p:ph type="title" hasCustomPrompt="1"/>
          </p:nvPr>
        </p:nvSpPr>
        <p:spPr>
          <a:xfrm>
            <a:off x="1206500" y="1079500"/>
            <a:ext cx="21971000" cy="1433164"/>
          </a:xfrm>
          <a:prstGeom prst="rect">
            <a:avLst/>
          </a:prstGeom>
        </p:spPr>
        <p:txBody>
          <a:bodyPr/>
          <a:lstStyle>
            <a:lvl1pPr defTabSz="2438337">
              <a:lnSpc>
                <a:spcPct val="80000"/>
              </a:lnSpc>
              <a:spcBef>
                <a:spcPts val="0"/>
              </a:spcBef>
              <a:defRPr sz="8500" b="1" cap="none" spc="-170">
                <a:solidFill>
                  <a:srgbClr val="000000"/>
                </a:solidFill>
                <a:latin typeface="+mj-lt"/>
                <a:ea typeface="+mj-ea"/>
                <a:cs typeface="+mj-cs"/>
                <a:sym typeface="Helvetica Neue"/>
              </a:defRPr>
            </a:lvl1pPr>
          </a:lstStyle>
          <a:p>
            <a:r>
              <a:t>Slide Title</a:t>
            </a:r>
          </a:p>
        </p:txBody>
      </p:sp>
      <p:sp>
        <p:nvSpPr>
          <p:cNvPr id="160" name="Body Level One…"/>
          <p:cNvSpPr txBox="1">
            <a:spLocks noGrp="1"/>
          </p:cNvSpPr>
          <p:nvPr>
            <p:ph type="body" sz="quarter" idx="1" hasCustomPrompt="1"/>
          </p:nvPr>
        </p:nvSpPr>
        <p:spPr>
          <a:xfrm>
            <a:off x="1206500" y="2372961"/>
            <a:ext cx="21971000" cy="934781"/>
          </a:xfrm>
          <a:prstGeom prst="rect">
            <a:avLst/>
          </a:prstGeom>
        </p:spPr>
        <p:txBody>
          <a:bodyPr lIns="45718" tIns="45718" rIns="45718" bIns="45718"/>
          <a:lstStyle>
            <a:lvl1pPr marL="0" indent="0">
              <a:spcBef>
                <a:spcPts val="0"/>
              </a:spcBef>
              <a:buSzTx/>
              <a:buFontTx/>
              <a:buNone/>
              <a:defRPr sz="5500" b="1">
                <a:solidFill>
                  <a:srgbClr val="000000"/>
                </a:solidFill>
                <a:latin typeface="+mj-lt"/>
                <a:ea typeface="+mj-ea"/>
                <a:cs typeface="+mj-cs"/>
                <a:sym typeface="Helvetica Neue"/>
              </a:defRPr>
            </a:lvl1pPr>
            <a:lvl2pPr marL="1308100" indent="-698500">
              <a:spcBef>
                <a:spcPts val="0"/>
              </a:spcBef>
              <a:buSzPct val="123000"/>
              <a:buFontTx/>
              <a:buChar char="•"/>
              <a:defRPr sz="5500" b="1">
                <a:solidFill>
                  <a:srgbClr val="000000"/>
                </a:solidFill>
                <a:latin typeface="+mj-lt"/>
                <a:ea typeface="+mj-ea"/>
                <a:cs typeface="+mj-cs"/>
                <a:sym typeface="Helvetica Neue"/>
              </a:defRPr>
            </a:lvl2pPr>
            <a:lvl3pPr marL="1917700" indent="-698500">
              <a:spcBef>
                <a:spcPts val="0"/>
              </a:spcBef>
              <a:buSzPct val="123000"/>
              <a:buFontTx/>
              <a:buChar char="•"/>
              <a:defRPr sz="5500" b="1">
                <a:solidFill>
                  <a:srgbClr val="000000"/>
                </a:solidFill>
                <a:latin typeface="+mj-lt"/>
                <a:ea typeface="+mj-ea"/>
                <a:cs typeface="+mj-cs"/>
                <a:sym typeface="Helvetica Neue"/>
              </a:defRPr>
            </a:lvl3pPr>
            <a:lvl4pPr marL="2527300" indent="-698500">
              <a:spcBef>
                <a:spcPts val="0"/>
              </a:spcBef>
              <a:buSzPct val="123000"/>
              <a:buFontTx/>
              <a:buChar char="•"/>
              <a:defRPr sz="5500" b="1">
                <a:solidFill>
                  <a:srgbClr val="000000"/>
                </a:solidFill>
                <a:latin typeface="+mj-lt"/>
                <a:ea typeface="+mj-ea"/>
                <a:cs typeface="+mj-cs"/>
                <a:sym typeface="Helvetica Neue"/>
              </a:defRPr>
            </a:lvl4pPr>
            <a:lvl5pPr marL="3136900" indent="-698500">
              <a:spcBef>
                <a:spcPts val="0"/>
              </a:spcBef>
              <a:buSzPct val="123000"/>
              <a:buFontTx/>
              <a:buChar char="•"/>
              <a:defRPr sz="5500" b="1">
                <a:solidFill>
                  <a:srgbClr val="000000"/>
                </a:solidFill>
                <a:latin typeface="+mj-lt"/>
                <a:ea typeface="+mj-ea"/>
                <a:cs typeface="+mj-cs"/>
                <a:sym typeface="Helvetica Neue"/>
              </a:defRPr>
            </a:lvl5pPr>
          </a:lstStyle>
          <a:p>
            <a:r>
              <a:t>Slide Subtitle</a:t>
            </a:r>
          </a:p>
          <a:p>
            <a:pPr lvl="1"/>
            <a:endParaRPr/>
          </a:p>
          <a:p>
            <a:pPr lvl="2"/>
            <a:endParaRPr/>
          </a:p>
          <a:p>
            <a:pPr lvl="3"/>
            <a:endParaRPr/>
          </a:p>
          <a:p>
            <a:pPr lvl="4"/>
            <a:endParaRPr/>
          </a:p>
        </p:txBody>
      </p:sp>
      <p:sp>
        <p:nvSpPr>
          <p:cNvPr id="161" name="Body Level One…"/>
          <p:cNvSpPr txBox="1">
            <a:spLocks noGrp="1"/>
          </p:cNvSpPr>
          <p:nvPr>
            <p:ph type="body" idx="21" hasCustomPrompt="1"/>
          </p:nvPr>
        </p:nvSpPr>
        <p:spPr>
          <a:xfrm>
            <a:off x="1206500" y="4248503"/>
            <a:ext cx="21971000" cy="8256014"/>
          </a:xfrm>
          <a:prstGeom prst="rect">
            <a:avLst/>
          </a:prstGeom>
        </p:spPr>
        <p:txBody>
          <a:bodyPr/>
          <a:lstStyle>
            <a:lvl1pPr marL="609600" indent="-609600" defTabSz="2438337">
              <a:lnSpc>
                <a:spcPct val="90000"/>
              </a:lnSpc>
              <a:spcBef>
                <a:spcPts val="4500"/>
              </a:spcBef>
              <a:buSzPct val="123000"/>
              <a:buFontTx/>
              <a:buChar char="•"/>
              <a:defRPr sz="4800">
                <a:solidFill>
                  <a:srgbClr val="000000"/>
                </a:solidFill>
                <a:latin typeface="+mj-lt"/>
                <a:ea typeface="+mj-ea"/>
                <a:cs typeface="+mj-cs"/>
                <a:sym typeface="Helvetica Neue"/>
              </a:defRPr>
            </a:lvl1pPr>
          </a:lstStyle>
          <a:p>
            <a:r>
              <a:t>Slide bullet text</a:t>
            </a:r>
          </a:p>
        </p:txBody>
      </p:sp>
      <p:sp>
        <p:nvSpPr>
          <p:cNvPr id="162" name="Slide Number"/>
          <p:cNvSpPr txBox="1">
            <a:spLocks noGrp="1"/>
          </p:cNvSpPr>
          <p:nvPr>
            <p:ph type="sldNum" sz="quarter" idx="2"/>
          </p:nvPr>
        </p:nvSpPr>
        <p:spPr>
          <a:xfrm>
            <a:off x="12001499" y="13080999"/>
            <a:ext cx="368505" cy="374600"/>
          </a:xfrm>
          <a:prstGeom prst="rect">
            <a:avLst/>
          </a:prstGeom>
        </p:spPr>
        <p:txBody>
          <a:bodyPr anchor="b"/>
          <a:lstStyle>
            <a:lvl1pPr algn="ctr" defTabSz="584200">
              <a:defRPr sz="1800">
                <a:solidFill>
                  <a:srgbClr val="000000"/>
                </a:solidFill>
                <a:latin typeface="+mj-lt"/>
                <a:ea typeface="+mj-ea"/>
                <a:cs typeface="+mj-cs"/>
                <a:sym typeface="Helvetica Neue"/>
              </a:defRPr>
            </a:lvl1pPr>
          </a:lstStyle>
          <a:p>
            <a:fld id="{86CB4B4D-7CA3-9044-876B-883B54F8677D}" type="slidenum">
              <a:t>‹#›</a:t>
            </a:fld>
            <a:endParaRPr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ne"/>
          <p:cNvSpPr/>
          <p:nvPr/>
        </p:nvSpPr>
        <p:spPr>
          <a:xfrm>
            <a:off x="1016000" y="2222502"/>
            <a:ext cx="22352000" cy="1"/>
          </a:xfrm>
          <a:prstGeom prst="line">
            <a:avLst/>
          </a:prstGeom>
          <a:ln w="38100" cap="rnd">
            <a:solidFill>
              <a:srgbClr val="747676"/>
            </a:solidFill>
            <a:custDash>
              <a:ds d="100000" sp="200000"/>
            </a:custDash>
          </a:ln>
        </p:spPr>
        <p:txBody>
          <a:bodyPr lIns="45718" tIns="45718" rIns="45718" bIns="45718"/>
          <a:lstStyle/>
          <a:p>
            <a:endParaRPr dirty="0"/>
          </a:p>
        </p:txBody>
      </p:sp>
      <p:sp>
        <p:nvSpPr>
          <p:cNvPr id="3" name="Title Text"/>
          <p:cNvSpPr txBox="1">
            <a:spLocks noGrp="1"/>
          </p:cNvSpPr>
          <p:nvPr>
            <p:ph type="title"/>
          </p:nvPr>
        </p:nvSpPr>
        <p:spPr>
          <a:xfrm>
            <a:off x="1016000" y="1016000"/>
            <a:ext cx="22352000" cy="101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4" name="Body Level One…"/>
          <p:cNvSpPr txBox="1">
            <a:spLocks noGrp="1"/>
          </p:cNvSpPr>
          <p:nvPr>
            <p:ph type="body" idx="1"/>
          </p:nvPr>
        </p:nvSpPr>
        <p:spPr>
          <a:xfrm>
            <a:off x="1016000" y="2540000"/>
            <a:ext cx="22352000" cy="1016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pic>
        <p:nvPicPr>
          <p:cNvPr id="5" name="Open Data Manchester LOGO BBT COL RGB 400px.jpg" descr="Open Data Manchester LOGO BBT COL RGB 400px.jpg"/>
          <p:cNvPicPr>
            <a:picLocks noChangeAspect="1"/>
          </p:cNvPicPr>
          <p:nvPr/>
        </p:nvPicPr>
        <p:blipFill>
          <a:blip r:embed="rId19"/>
          <a:stretch>
            <a:fillRect/>
          </a:stretch>
        </p:blipFill>
        <p:spPr>
          <a:xfrm>
            <a:off x="18592800" y="11576050"/>
            <a:ext cx="5080000" cy="1435100"/>
          </a:xfrm>
          <a:prstGeom prst="rect">
            <a:avLst/>
          </a:prstGeom>
          <a:ln w="12700">
            <a:miter lim="400000"/>
          </a:ln>
        </p:spPr>
      </p:pic>
      <p:sp>
        <p:nvSpPr>
          <p:cNvPr id="6" name="Slide Number"/>
          <p:cNvSpPr txBox="1">
            <a:spLocks noGrp="1"/>
          </p:cNvSpPr>
          <p:nvPr>
            <p:ph type="sldNum" sz="quarter" idx="2"/>
          </p:nvPr>
        </p:nvSpPr>
        <p:spPr>
          <a:xfrm>
            <a:off x="22948899" y="12928600"/>
            <a:ext cx="419089" cy="469900"/>
          </a:xfrm>
          <a:prstGeom prst="rect">
            <a:avLst/>
          </a:prstGeom>
          <a:ln w="12700">
            <a:miter lim="400000"/>
          </a:ln>
        </p:spPr>
        <p:txBody>
          <a:bodyPr wrap="none" lIns="50800" tIns="50800" rIns="50800" bIns="50800">
            <a:spAutoFit/>
          </a:bodyPr>
          <a:lstStyle>
            <a:lvl1pPr algn="r" defTabSz="825500">
              <a:spcBef>
                <a:spcPts val="0"/>
              </a:spcBef>
              <a:defRPr sz="2500">
                <a:solidFill>
                  <a:srgbClr val="747676"/>
                </a:solidFill>
                <a:latin typeface="DIN Alternate Bold"/>
                <a:ea typeface="DIN Alternate Bold"/>
                <a:cs typeface="DIN Alternate Bold"/>
                <a:sym typeface="DIN Alternate Bold"/>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1pPr>
      <a:lvl2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2pPr>
      <a:lvl3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3pPr>
      <a:lvl4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4pPr>
      <a:lvl5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5pPr>
      <a:lvl6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6pPr>
      <a:lvl7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7pPr>
      <a:lvl8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8pPr>
      <a:lvl9pPr marL="0" marR="0" indent="0" algn="l" defTabSz="825500" rtl="0" latinLnBrk="0">
        <a:lnSpc>
          <a:spcPct val="100000"/>
        </a:lnSpc>
        <a:spcBef>
          <a:spcPts val="3300"/>
        </a:spcBef>
        <a:spcAft>
          <a:spcPts val="0"/>
        </a:spcAft>
        <a:buClrTx/>
        <a:buSzTx/>
        <a:buFontTx/>
        <a:buNone/>
        <a:tabLst/>
        <a:defRPr sz="7500" b="0" i="0" u="none" strike="noStrike" cap="all" spc="0" baseline="0">
          <a:solidFill>
            <a:srgbClr val="747676"/>
          </a:solidFill>
          <a:uFillTx/>
          <a:latin typeface="DIN Condensed Bold"/>
          <a:ea typeface="DIN Condensed Bold"/>
          <a:cs typeface="DIN Condensed Bold"/>
          <a:sym typeface="DIN Condensed Bold"/>
        </a:defRPr>
      </a:lvl9pPr>
    </p:titleStyle>
    <p:bodyStyle>
      <a:lvl1pPr marL="635000" marR="0" indent="-635000" algn="l" defTabSz="825500" rtl="0" latinLnBrk="0">
        <a:lnSpc>
          <a:spcPct val="100000"/>
        </a:lnSpc>
        <a:spcBef>
          <a:spcPts val="2500"/>
        </a:spcBef>
        <a:spcAft>
          <a:spcPts val="0"/>
        </a:spcAft>
        <a:buClrTx/>
        <a:buSzPct val="75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1pPr>
      <a:lvl2pPr marL="1270000" marR="0" indent="-635000" algn="l" defTabSz="825500" rtl="0" latinLnBrk="0">
        <a:lnSpc>
          <a:spcPct val="100000"/>
        </a:lnSpc>
        <a:spcBef>
          <a:spcPts val="2500"/>
        </a:spcBef>
        <a:spcAft>
          <a:spcPts val="0"/>
        </a:spcAft>
        <a:buClrTx/>
        <a:buSzPct val="75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2pPr>
      <a:lvl3pPr marL="1905000" marR="0" indent="-635000" algn="l" defTabSz="825500" rtl="0" latinLnBrk="0">
        <a:lnSpc>
          <a:spcPct val="100000"/>
        </a:lnSpc>
        <a:spcBef>
          <a:spcPts val="2500"/>
        </a:spcBef>
        <a:spcAft>
          <a:spcPts val="0"/>
        </a:spcAft>
        <a:buClrTx/>
        <a:buSzPct val="75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3pPr>
      <a:lvl4pPr marL="2540000" marR="0" indent="-635000" algn="l" defTabSz="825500" rtl="0" latinLnBrk="0">
        <a:lnSpc>
          <a:spcPct val="100000"/>
        </a:lnSpc>
        <a:spcBef>
          <a:spcPts val="2500"/>
        </a:spcBef>
        <a:spcAft>
          <a:spcPts val="0"/>
        </a:spcAft>
        <a:buClrTx/>
        <a:buSzPct val="75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4pPr>
      <a:lvl5pPr marL="3175000" marR="0" indent="-635000" algn="l" defTabSz="825500" rtl="0" latinLnBrk="0">
        <a:lnSpc>
          <a:spcPct val="100000"/>
        </a:lnSpc>
        <a:spcBef>
          <a:spcPts val="2500"/>
        </a:spcBef>
        <a:spcAft>
          <a:spcPts val="0"/>
        </a:spcAft>
        <a:buClrTx/>
        <a:buSzPct val="75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5pPr>
      <a:lvl6pPr marL="3317875" marR="0" indent="-523875" algn="l" defTabSz="825500" rtl="0" latinLnBrk="0">
        <a:lnSpc>
          <a:spcPct val="100000"/>
        </a:lnSpc>
        <a:spcBef>
          <a:spcPts val="2500"/>
        </a:spcBef>
        <a:spcAft>
          <a:spcPts val="0"/>
        </a:spcAft>
        <a:buClrTx/>
        <a:buSzPct val="100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6pPr>
      <a:lvl7pPr marL="3876675" marR="0" indent="-523875" algn="l" defTabSz="825500" rtl="0" latinLnBrk="0">
        <a:lnSpc>
          <a:spcPct val="100000"/>
        </a:lnSpc>
        <a:spcBef>
          <a:spcPts val="2500"/>
        </a:spcBef>
        <a:spcAft>
          <a:spcPts val="0"/>
        </a:spcAft>
        <a:buClrTx/>
        <a:buSzPct val="100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7pPr>
      <a:lvl8pPr marL="4435475" marR="0" indent="-523875" algn="l" defTabSz="825500" rtl="0" latinLnBrk="0">
        <a:lnSpc>
          <a:spcPct val="100000"/>
        </a:lnSpc>
        <a:spcBef>
          <a:spcPts val="2500"/>
        </a:spcBef>
        <a:spcAft>
          <a:spcPts val="0"/>
        </a:spcAft>
        <a:buClrTx/>
        <a:buSzPct val="100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8pPr>
      <a:lvl9pPr marL="4994275" marR="0" indent="-523875" algn="l" defTabSz="825500" rtl="0" latinLnBrk="0">
        <a:lnSpc>
          <a:spcPct val="100000"/>
        </a:lnSpc>
        <a:spcBef>
          <a:spcPts val="2500"/>
        </a:spcBef>
        <a:spcAft>
          <a:spcPts val="0"/>
        </a:spcAft>
        <a:buClrTx/>
        <a:buSzPct val="100000"/>
        <a:buFont typeface="Zapf Dingbats"/>
        <a:buChar char="•"/>
        <a:tabLst/>
        <a:defRPr sz="4500" b="0" i="0" u="none" strike="noStrike" cap="none" spc="0" baseline="0">
          <a:solidFill>
            <a:srgbClr val="5C5C5C"/>
          </a:solidFill>
          <a:uFillTx/>
          <a:latin typeface="Iowan Old Style Roman"/>
          <a:ea typeface="Iowan Old Style Roman"/>
          <a:cs typeface="Iowan Old Style Roman"/>
          <a:sym typeface="Iowan Old Style Roman"/>
        </a:defRPr>
      </a:lvl9pPr>
    </p:bodyStyle>
    <p:otherStyle>
      <a:lvl1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1pPr>
      <a:lvl2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2pPr>
      <a:lvl3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3pPr>
      <a:lvl4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4pPr>
      <a:lvl5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5pPr>
      <a:lvl6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6pPr>
      <a:lvl7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7pPr>
      <a:lvl8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8pPr>
      <a:lvl9pPr marL="0" marR="0" indent="0" algn="r" defTabSz="8255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DIN Alternate Bold"/>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lide Title"/>
          <p:cNvSpPr txBox="1">
            <a:spLocks noGrp="1"/>
          </p:cNvSpPr>
          <p:nvPr>
            <p:ph type="title"/>
          </p:nvPr>
        </p:nvSpPr>
        <p:spPr>
          <a:prstGeom prst="rect">
            <a:avLst/>
          </a:prstGeom>
        </p:spPr>
        <p:txBody>
          <a:bodyPr/>
          <a:lstStyle/>
          <a:p>
            <a:endParaRPr dirty="0"/>
          </a:p>
        </p:txBody>
      </p:sp>
      <p:sp>
        <p:nvSpPr>
          <p:cNvPr id="172" name="Slide Subtitle"/>
          <p:cNvSpPr txBox="1">
            <a:spLocks noGrp="1"/>
          </p:cNvSpPr>
          <p:nvPr>
            <p:ph type="body" sz="quarter" idx="1"/>
          </p:nvPr>
        </p:nvSpPr>
        <p:spPr>
          <a:xfrm>
            <a:off x="1206500" y="2372961"/>
            <a:ext cx="21971000" cy="934780"/>
          </a:xfrm>
          <a:prstGeom prst="rect">
            <a:avLst/>
          </a:prstGeom>
        </p:spPr>
        <p:txBody>
          <a:bodyPr/>
          <a:lstStyle/>
          <a:p>
            <a:endParaRPr dirty="0"/>
          </a:p>
        </p:txBody>
      </p:sp>
      <p:sp>
        <p:nvSpPr>
          <p:cNvPr id="173" name="Slide bullet text"/>
          <p:cNvSpPr txBox="1">
            <a:spLocks noGrp="1"/>
          </p:cNvSpPr>
          <p:nvPr>
            <p:ph type="body" idx="21"/>
          </p:nvPr>
        </p:nvSpPr>
        <p:spPr>
          <a:prstGeom prst="rect">
            <a:avLst/>
          </a:prstGeom>
        </p:spPr>
        <p:txBody>
          <a:bodyPr/>
          <a:lstStyle/>
          <a:p>
            <a:endParaRPr dirty="0"/>
          </a:p>
        </p:txBody>
      </p:sp>
      <p:pic>
        <p:nvPicPr>
          <p:cNvPr id="174" name="Presentation Federation Night at Home.001.jpeg" descr="Presentation Federation Night at Home.001.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75" name="_MG_9992.jpeg" descr="_MG_9992.jpeg"/>
          <p:cNvPicPr>
            <a:picLocks noChangeAspect="1"/>
          </p:cNvPicPr>
          <p:nvPr/>
        </p:nvPicPr>
        <p:blipFill>
          <a:blip r:embed="rId3"/>
          <a:stretch>
            <a:fillRect/>
          </a:stretch>
        </p:blipFill>
        <p:spPr>
          <a:xfrm>
            <a:off x="19128" y="-2146300"/>
            <a:ext cx="24345744" cy="16230497"/>
          </a:xfrm>
          <a:prstGeom prst="rect">
            <a:avLst/>
          </a:prstGeom>
          <a:ln w="12700">
            <a:miter lim="400000"/>
          </a:ln>
        </p:spPr>
      </p:pic>
      <p:sp>
        <p:nvSpPr>
          <p:cNvPr id="176" name="What is a data centre anyway?"/>
          <p:cNvSpPr txBox="1"/>
          <p:nvPr/>
        </p:nvSpPr>
        <p:spPr>
          <a:xfrm>
            <a:off x="3251729" y="4707495"/>
            <a:ext cx="17880542" cy="31177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algn="ctr" defTabSz="825500">
              <a:lnSpc>
                <a:spcPct val="90000"/>
              </a:lnSpc>
              <a:spcBef>
                <a:spcPts val="0"/>
              </a:spcBef>
              <a:defRPr sz="9600" b="1" spc="-288">
                <a:gradFill flip="none" rotWithShape="1">
                  <a:gsLst>
                    <a:gs pos="0">
                      <a:srgbClr val="FF00D8"/>
                    </a:gs>
                    <a:gs pos="100000">
                      <a:srgbClr val="FF542E"/>
                    </a:gs>
                  </a:gsLst>
                  <a:lin ang="3960000" scaled="0"/>
                </a:gradFill>
                <a:latin typeface="Tahoma"/>
                <a:ea typeface="Tahoma"/>
                <a:cs typeface="Tahoma"/>
                <a:sym typeface="Tahoma"/>
              </a:defRPr>
            </a:lvl1pPr>
          </a:lstStyle>
          <a:p>
            <a:r>
              <a:rPr dirty="0"/>
              <a:t>What is a data centre anyway?</a:t>
            </a:r>
          </a:p>
        </p:txBody>
      </p:sp>
      <p:sp>
        <p:nvSpPr>
          <p:cNvPr id="177" name="8th October 2026 - Dr Kirsty Styles"/>
          <p:cNvSpPr txBox="1"/>
          <p:nvPr/>
        </p:nvSpPr>
        <p:spPr>
          <a:xfrm>
            <a:off x="121757" y="12563915"/>
            <a:ext cx="9165637" cy="11588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4200" spc="-126">
                <a:gradFill flip="none" rotWithShape="1">
                  <a:gsLst>
                    <a:gs pos="0">
                      <a:srgbClr val="FF00D8"/>
                    </a:gs>
                    <a:gs pos="100000">
                      <a:srgbClr val="FF542E"/>
                    </a:gs>
                  </a:gsLst>
                  <a:lin ang="3960000" scaled="0"/>
                </a:gradFill>
                <a:latin typeface="Tahoma"/>
                <a:ea typeface="Tahoma"/>
                <a:cs typeface="Tahoma"/>
                <a:sym typeface="Tahoma"/>
              </a:defRPr>
            </a:lvl1pPr>
          </a:lstStyle>
          <a:p>
            <a:r>
              <a:rPr b="1" dirty="0"/>
              <a:t>8th October 2026 - Dr Kirsty Styles</a:t>
            </a:r>
          </a:p>
        </p:txBody>
      </p:sp>
      <p:pic>
        <p:nvPicPr>
          <p:cNvPr id="178" name="Open Data Manchester LOGO BBT WO TRA RGB.pdf" descr="Open Data Manchester LOGO BBT WO TRA RGB.pdf"/>
          <p:cNvPicPr>
            <a:picLocks noChangeAspect="1"/>
          </p:cNvPicPr>
          <p:nvPr/>
        </p:nvPicPr>
        <p:blipFill>
          <a:blip r:embed="rId4"/>
          <a:stretch>
            <a:fillRect/>
          </a:stretch>
        </p:blipFill>
        <p:spPr>
          <a:xfrm>
            <a:off x="19099783" y="11897521"/>
            <a:ext cx="4625062" cy="1204669"/>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lide Title"/>
          <p:cNvSpPr txBox="1">
            <a:spLocks noGrp="1"/>
          </p:cNvSpPr>
          <p:nvPr>
            <p:ph type="title"/>
          </p:nvPr>
        </p:nvSpPr>
        <p:spPr>
          <a:prstGeom prst="rect">
            <a:avLst/>
          </a:prstGeom>
        </p:spPr>
        <p:txBody>
          <a:bodyPr/>
          <a:lstStyle/>
          <a:p>
            <a:endParaRPr dirty="0"/>
          </a:p>
        </p:txBody>
      </p:sp>
      <p:sp>
        <p:nvSpPr>
          <p:cNvPr id="181" name="Slide Subtitle"/>
          <p:cNvSpPr txBox="1">
            <a:spLocks noGrp="1"/>
          </p:cNvSpPr>
          <p:nvPr>
            <p:ph type="body" sz="quarter" idx="1"/>
          </p:nvPr>
        </p:nvSpPr>
        <p:spPr>
          <a:xfrm>
            <a:off x="1206500" y="2372961"/>
            <a:ext cx="21971000" cy="934780"/>
          </a:xfrm>
          <a:prstGeom prst="rect">
            <a:avLst/>
          </a:prstGeom>
        </p:spPr>
        <p:txBody>
          <a:bodyPr/>
          <a:lstStyle/>
          <a:p>
            <a:endParaRPr dirty="0"/>
          </a:p>
        </p:txBody>
      </p:sp>
      <p:sp>
        <p:nvSpPr>
          <p:cNvPr id="182" name="Slide bullet text"/>
          <p:cNvSpPr txBox="1">
            <a:spLocks noGrp="1"/>
          </p:cNvSpPr>
          <p:nvPr>
            <p:ph type="body" idx="21"/>
          </p:nvPr>
        </p:nvSpPr>
        <p:spPr>
          <a:prstGeom prst="rect">
            <a:avLst/>
          </a:prstGeom>
        </p:spPr>
        <p:txBody>
          <a:bodyPr/>
          <a:lstStyle/>
          <a:p>
            <a:endParaRPr dirty="0"/>
          </a:p>
        </p:txBody>
      </p:sp>
      <p:pic>
        <p:nvPicPr>
          <p:cNvPr id="183" name="Presentation Federation Night at Home.002.jpeg" descr="Presentation Federation Night at Home.002.jpe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Picture 3" descr="Picture 3"/>
          <p:cNvPicPr>
            <a:picLocks noChangeAspect="1"/>
          </p:cNvPicPr>
          <p:nvPr/>
        </p:nvPicPr>
        <p:blipFill>
          <a:blip r:embed="rId3"/>
          <a:srcRect l="2533"/>
          <a:stretch>
            <a:fillRect/>
          </a:stretch>
        </p:blipFill>
        <p:spPr>
          <a:xfrm>
            <a:off x="2363860" y="7004581"/>
            <a:ext cx="4680905" cy="6003277"/>
          </a:xfrm>
          <a:prstGeom prst="rect">
            <a:avLst/>
          </a:prstGeom>
          <a:ln w="12700" cap="flat">
            <a:noFill/>
            <a:miter lim="400000"/>
          </a:ln>
          <a:effectLst/>
        </p:spPr>
      </p:pic>
      <p:pic>
        <p:nvPicPr>
          <p:cNvPr id="187" name="Picture 8" descr="Picture 8"/>
          <p:cNvPicPr>
            <a:picLocks noChangeAspect="1"/>
          </p:cNvPicPr>
          <p:nvPr/>
        </p:nvPicPr>
        <p:blipFill>
          <a:blip r:embed="rId4"/>
          <a:srcRect r="3776" b="1440"/>
          <a:stretch>
            <a:fillRect/>
          </a:stretch>
        </p:blipFill>
        <p:spPr>
          <a:xfrm>
            <a:off x="7399506" y="7009662"/>
            <a:ext cx="4680905" cy="5993116"/>
          </a:xfrm>
          <a:prstGeom prst="rect">
            <a:avLst/>
          </a:prstGeom>
          <a:ln w="12700" cap="flat">
            <a:noFill/>
            <a:miter lim="400000"/>
          </a:ln>
          <a:effectLst/>
        </p:spPr>
      </p:pic>
      <p:pic>
        <p:nvPicPr>
          <p:cNvPr id="188" name="Picture 10" descr="Picture 10"/>
          <p:cNvPicPr>
            <a:picLocks noChangeAspect="1"/>
          </p:cNvPicPr>
          <p:nvPr/>
        </p:nvPicPr>
        <p:blipFill>
          <a:blip r:embed="rId5"/>
          <a:srcRect l="493" t="205" r="2033"/>
          <a:stretch>
            <a:fillRect/>
          </a:stretch>
        </p:blipFill>
        <p:spPr>
          <a:xfrm>
            <a:off x="7401011" y="714302"/>
            <a:ext cx="4677897" cy="5986631"/>
          </a:xfrm>
          <a:prstGeom prst="rect">
            <a:avLst/>
          </a:prstGeom>
          <a:ln w="12700" cap="flat">
            <a:noFill/>
            <a:miter lim="400000"/>
          </a:ln>
          <a:effectLst/>
        </p:spPr>
      </p:pic>
      <p:pic>
        <p:nvPicPr>
          <p:cNvPr id="189" name="Picture 14" descr="Picture 14"/>
          <p:cNvPicPr>
            <a:picLocks noChangeAspect="1"/>
          </p:cNvPicPr>
          <p:nvPr/>
        </p:nvPicPr>
        <p:blipFill>
          <a:blip r:embed="rId6"/>
          <a:srcRect l="1189" r="1189"/>
          <a:stretch>
            <a:fillRect/>
          </a:stretch>
        </p:blipFill>
        <p:spPr>
          <a:xfrm>
            <a:off x="12408414" y="7006745"/>
            <a:ext cx="4685030" cy="5998949"/>
          </a:xfrm>
          <a:prstGeom prst="rect">
            <a:avLst/>
          </a:prstGeom>
          <a:ln w="12700" cap="flat">
            <a:noFill/>
            <a:miter lim="400000"/>
          </a:ln>
          <a:effectLst/>
        </p:spPr>
      </p:pic>
      <p:pic>
        <p:nvPicPr>
          <p:cNvPr id="190" name="Picture 2" descr="Picture 2"/>
          <p:cNvPicPr>
            <a:picLocks noChangeAspect="1"/>
          </p:cNvPicPr>
          <p:nvPr/>
        </p:nvPicPr>
        <p:blipFill>
          <a:blip r:embed="rId7"/>
          <a:srcRect l="1148" r="1283"/>
          <a:stretch>
            <a:fillRect/>
          </a:stretch>
        </p:blipFill>
        <p:spPr>
          <a:xfrm>
            <a:off x="2363091" y="717183"/>
            <a:ext cx="4682444" cy="5998949"/>
          </a:xfrm>
          <a:prstGeom prst="rect">
            <a:avLst/>
          </a:prstGeom>
          <a:ln w="12700" cap="flat">
            <a:noFill/>
            <a:miter lim="400000"/>
          </a:ln>
          <a:effectLst/>
        </p:spPr>
      </p:pic>
      <p:pic>
        <p:nvPicPr>
          <p:cNvPr id="191" name="Picture 5" descr="Picture 5"/>
          <p:cNvPicPr>
            <a:picLocks noChangeAspect="1"/>
          </p:cNvPicPr>
          <p:nvPr/>
        </p:nvPicPr>
        <p:blipFill>
          <a:blip r:embed="rId8"/>
          <a:srcRect l="441" r="2053"/>
          <a:stretch>
            <a:fillRect/>
          </a:stretch>
        </p:blipFill>
        <p:spPr>
          <a:xfrm>
            <a:off x="17338467" y="701984"/>
            <a:ext cx="4678251" cy="5998949"/>
          </a:xfrm>
          <a:prstGeom prst="rect">
            <a:avLst/>
          </a:prstGeom>
          <a:ln w="12700" cap="flat">
            <a:noFill/>
            <a:miter lim="400000"/>
          </a:ln>
          <a:effectLst/>
        </p:spPr>
      </p:pic>
      <p:pic>
        <p:nvPicPr>
          <p:cNvPr id="192" name="Picture 9" descr="Picture 9"/>
          <p:cNvPicPr>
            <a:picLocks noChangeAspect="1"/>
          </p:cNvPicPr>
          <p:nvPr/>
        </p:nvPicPr>
        <p:blipFill>
          <a:blip r:embed="rId9"/>
          <a:srcRect l="412" t="38" r="412" b="34929"/>
          <a:stretch>
            <a:fillRect/>
          </a:stretch>
        </p:blipFill>
        <p:spPr>
          <a:xfrm>
            <a:off x="12412379" y="708143"/>
            <a:ext cx="4677103" cy="5998950"/>
          </a:xfrm>
          <a:prstGeom prst="rect">
            <a:avLst/>
          </a:prstGeom>
          <a:ln w="12700" cap="flat">
            <a:noFill/>
            <a:miter lim="400000"/>
          </a:ln>
          <a:effectLst/>
        </p:spPr>
      </p:pic>
      <p:pic>
        <p:nvPicPr>
          <p:cNvPr id="3" name="Picture 2">
            <a:extLst>
              <a:ext uri="{FF2B5EF4-FFF2-40B4-BE49-F238E27FC236}">
                <a16:creationId xmlns:a16="http://schemas.microsoft.com/office/drawing/2014/main" id="{0BECD6B7-C5DD-D154-5372-D70DA649551B}"/>
              </a:ext>
            </a:extLst>
          </p:cNvPr>
          <p:cNvPicPr>
            <a:picLocks noChangeAspect="1"/>
          </p:cNvPicPr>
          <p:nvPr/>
        </p:nvPicPr>
        <p:blipFill>
          <a:blip r:embed="rId10">
            <a:extLst>
              <a:ext uri="{28A0092B-C50C-407E-A947-70E740481C1C}">
                <a14:useLocalDpi xmlns:a14="http://schemas.microsoft.com/office/drawing/2010/main" val="0"/>
              </a:ext>
            </a:extLst>
          </a:blip>
          <a:srcRect r="8784"/>
          <a:stretch>
            <a:fillRect/>
          </a:stretch>
        </p:blipFill>
        <p:spPr>
          <a:xfrm>
            <a:off x="17419996" y="7015068"/>
            <a:ext cx="4630824" cy="598771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Reframing data"/>
          <p:cNvSpPr txBox="1"/>
          <p:nvPr/>
        </p:nvSpPr>
        <p:spPr>
          <a:xfrm>
            <a:off x="857121" y="2814747"/>
            <a:ext cx="8671996" cy="80865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Physics</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Mechanics</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Electronics</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Computing</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Politics</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Legal and regulatory</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Economics</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Business</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Energy</a:t>
            </a:r>
          </a:p>
          <a:p>
            <a:pPr marL="1143000" indent="-1143000" defTabSz="825500">
              <a:spcBef>
                <a:spcPts val="1500"/>
              </a:spcBef>
              <a:buSzPct val="100000"/>
              <a:buFont typeface="Arial"/>
              <a:buChar char="•"/>
              <a:defRPr sz="4000">
                <a:solidFill>
                  <a:srgbClr val="262626"/>
                </a:solidFill>
                <a:latin typeface="Tahoma"/>
                <a:ea typeface="Tahoma"/>
                <a:cs typeface="Tahoma"/>
                <a:sym typeface="Tahoma"/>
              </a:defRPr>
            </a:pPr>
            <a:r>
              <a:rPr dirty="0"/>
              <a:t>Environmental science</a:t>
            </a:r>
          </a:p>
        </p:txBody>
      </p:sp>
      <p:pic>
        <p:nvPicPr>
          <p:cNvPr id="198" name="Open Data Manchester LOGO BBT COL TRA RGB.png" descr="Open Data Manchester LOGO BBT COL TRA RGB.png"/>
          <p:cNvPicPr>
            <a:picLocks noChangeAspect="1"/>
          </p:cNvPicPr>
          <p:nvPr/>
        </p:nvPicPr>
        <p:blipFill>
          <a:blip r:embed="rId2"/>
          <a:stretch>
            <a:fillRect/>
          </a:stretch>
        </p:blipFill>
        <p:spPr>
          <a:xfrm>
            <a:off x="19088034" y="11931752"/>
            <a:ext cx="4652027" cy="1197897"/>
          </a:xfrm>
          <a:prstGeom prst="rect">
            <a:avLst/>
          </a:prstGeom>
          <a:ln w="12700">
            <a:miter lim="400000"/>
          </a:ln>
        </p:spPr>
      </p:pic>
      <p:sp>
        <p:nvSpPr>
          <p:cNvPr id="5" name="Key issues: responsibility">
            <a:extLst>
              <a:ext uri="{FF2B5EF4-FFF2-40B4-BE49-F238E27FC236}">
                <a16:creationId xmlns:a16="http://schemas.microsoft.com/office/drawing/2014/main" id="{C6B59673-B715-B534-A872-5CD2C1B061A2}"/>
              </a:ext>
            </a:extLst>
          </p:cNvPr>
          <p:cNvSpPr txBox="1"/>
          <p:nvPr/>
        </p:nvSpPr>
        <p:spPr>
          <a:xfrm>
            <a:off x="857120" y="580465"/>
            <a:ext cx="11727912"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Broad concepts include:</a:t>
            </a:r>
            <a:endParaRPr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03" name="Reframing data"/>
          <p:cNvSpPr txBox="1"/>
          <p:nvPr/>
        </p:nvSpPr>
        <p:spPr>
          <a:xfrm>
            <a:off x="3048804" y="2674915"/>
            <a:ext cx="19300482" cy="9254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825500">
              <a:spcBef>
                <a:spcPts val="2000"/>
              </a:spcBef>
              <a:defRPr sz="4000" b="1">
                <a:solidFill>
                  <a:srgbClr val="262626"/>
                </a:solidFill>
                <a:latin typeface="Tahoma"/>
                <a:ea typeface="Tahoma"/>
                <a:cs typeface="Tahoma"/>
                <a:sym typeface="Tahoma"/>
              </a:defRPr>
            </a:pPr>
            <a:r>
              <a:rPr b="0" dirty="0"/>
              <a:t>Conservative</a:t>
            </a:r>
            <a:r>
              <a:rPr lang="en-GB" dirty="0"/>
              <a:t>-</a:t>
            </a:r>
            <a:r>
              <a:rPr b="0" dirty="0"/>
              <a:t>Lib</a:t>
            </a:r>
            <a:r>
              <a:rPr lang="en-GB" b="0" dirty="0"/>
              <a:t>eral</a:t>
            </a:r>
            <a:r>
              <a:rPr b="0" dirty="0"/>
              <a:t> Dem</a:t>
            </a:r>
            <a:r>
              <a:rPr lang="en-GB" b="0" dirty="0"/>
              <a:t>ocrat</a:t>
            </a:r>
            <a:r>
              <a:rPr b="0" dirty="0"/>
              <a:t> coalition government creates Government Digital Service (GDS) within the Cabinet Office to deliver ‘digital by default’ public services</a:t>
            </a:r>
            <a:r>
              <a:rPr lang="en-GB" b="0" dirty="0"/>
              <a:t>.</a:t>
            </a:r>
            <a:endParaRPr spc="-141" dirty="0">
              <a:gradFill flip="none" rotWithShape="1">
                <a:gsLst>
                  <a:gs pos="0">
                    <a:srgbClr val="FF00D8"/>
                  </a:gs>
                  <a:gs pos="100000">
                    <a:srgbClr val="FF542E"/>
                  </a:gs>
                </a:gsLst>
                <a:lin ang="3960000" scaled="0"/>
              </a:gradFill>
            </a:endParaRPr>
          </a:p>
          <a:p>
            <a:pPr defTabSz="825500">
              <a:spcBef>
                <a:spcPts val="2000"/>
              </a:spcBef>
              <a:defRPr sz="4000" b="1">
                <a:solidFill>
                  <a:srgbClr val="262626"/>
                </a:solidFill>
                <a:latin typeface="Tahoma"/>
                <a:ea typeface="Tahoma"/>
                <a:cs typeface="Tahoma"/>
                <a:sym typeface="Tahoma"/>
              </a:defRPr>
            </a:pPr>
            <a:r>
              <a:rPr b="0" dirty="0"/>
              <a:t>Teresa May’s government adds digital to Department for Culture, Media and Sport (DCMS)</a:t>
            </a:r>
            <a:r>
              <a:rPr lang="en-GB" b="0" dirty="0"/>
              <a:t>.</a:t>
            </a:r>
            <a:endParaRPr spc="-141" dirty="0">
              <a:gradFill flip="none" rotWithShape="1">
                <a:gsLst>
                  <a:gs pos="0">
                    <a:srgbClr val="FF00D8"/>
                  </a:gs>
                  <a:gs pos="100000">
                    <a:srgbClr val="FF542E"/>
                  </a:gs>
                </a:gsLst>
                <a:lin ang="3960000" scaled="0"/>
              </a:gradFill>
            </a:endParaRPr>
          </a:p>
          <a:p>
            <a:pPr defTabSz="825500">
              <a:spcBef>
                <a:spcPts val="2000"/>
              </a:spcBef>
              <a:defRPr sz="4000" b="1">
                <a:solidFill>
                  <a:srgbClr val="262626"/>
                </a:solidFill>
                <a:latin typeface="Tahoma"/>
                <a:ea typeface="Tahoma"/>
                <a:cs typeface="Tahoma"/>
                <a:sym typeface="Tahoma"/>
              </a:defRPr>
            </a:pPr>
            <a:r>
              <a:rPr b="0" dirty="0"/>
              <a:t>Rishi Sunak’s government creates Department for Science, Innovation &amp; Technology (DSIT), removing digital responsibility from DCMS, and including AI, which had challenges</a:t>
            </a:r>
            <a:r>
              <a:rPr lang="en-GB" b="0" dirty="0"/>
              <a:t> setting up</a:t>
            </a:r>
            <a:r>
              <a:rPr b="0" dirty="0"/>
              <a:t> but reasonable support for its focus</a:t>
            </a:r>
            <a:r>
              <a:rPr lang="en-GB" b="0" dirty="0"/>
              <a:t>.</a:t>
            </a:r>
            <a:endParaRPr spc="-141" dirty="0">
              <a:gradFill flip="none" rotWithShape="1">
                <a:gsLst>
                  <a:gs pos="0">
                    <a:srgbClr val="FF00D8"/>
                  </a:gs>
                  <a:gs pos="100000">
                    <a:srgbClr val="FF542E"/>
                  </a:gs>
                </a:gsLst>
                <a:lin ang="3960000" scaled="0"/>
              </a:gradFill>
            </a:endParaRPr>
          </a:p>
          <a:p>
            <a:pPr defTabSz="825500">
              <a:spcBef>
                <a:spcPts val="2000"/>
              </a:spcBef>
              <a:defRPr sz="4000" b="1">
                <a:solidFill>
                  <a:srgbClr val="262626"/>
                </a:solidFill>
                <a:latin typeface="Tahoma"/>
                <a:ea typeface="Tahoma"/>
                <a:cs typeface="Tahoma"/>
                <a:sym typeface="Tahoma"/>
              </a:defRPr>
            </a:pPr>
            <a:r>
              <a:rPr b="0" dirty="0"/>
              <a:t>Keir Starmer’s government moves Government Digital Service from cross-cutting Cabinet Office to DSIT, which was recently criticised, along with general approach to digital government, by the Science, Innovation and Technology Committe</a:t>
            </a:r>
            <a:r>
              <a:rPr lang="en-GB" b="0" dirty="0"/>
              <a:t>e.</a:t>
            </a:r>
            <a:endParaRPr spc="-141" dirty="0">
              <a:gradFill flip="none" rotWithShape="1">
                <a:gsLst>
                  <a:gs pos="0">
                    <a:srgbClr val="FF00D8"/>
                  </a:gs>
                  <a:gs pos="100000">
                    <a:srgbClr val="FF542E"/>
                  </a:gs>
                </a:gsLst>
                <a:lin ang="3960000" scaled="0"/>
              </a:gradFill>
            </a:endParaRPr>
          </a:p>
          <a:p>
            <a:pPr defTabSz="825500">
              <a:spcBef>
                <a:spcPts val="2000"/>
              </a:spcBef>
              <a:defRPr sz="4000" b="1">
                <a:solidFill>
                  <a:srgbClr val="262626"/>
                </a:solidFill>
                <a:latin typeface="Tahoma"/>
                <a:ea typeface="Tahoma"/>
                <a:cs typeface="Tahoma"/>
                <a:sym typeface="Tahoma"/>
              </a:defRPr>
            </a:pPr>
            <a:r>
              <a:rPr b="0" dirty="0"/>
              <a:t>Andy Burnham’s government dissolves DSIT, restores digital to DCMS including GDS, and moves AI to sit across new Office for the Prime Minister and Cabinet (OPMC) and the Cabinet Office, also recently criticised by the Institute for Government.</a:t>
            </a:r>
          </a:p>
        </p:txBody>
      </p:sp>
      <p:sp>
        <p:nvSpPr>
          <p:cNvPr id="204" name="Reframing data"/>
          <p:cNvSpPr txBox="1"/>
          <p:nvPr/>
        </p:nvSpPr>
        <p:spPr>
          <a:xfrm>
            <a:off x="1398717" y="2674915"/>
            <a:ext cx="1491828" cy="8825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500"/>
              </a:spcBef>
              <a:defRPr sz="4000" b="1">
                <a:solidFill>
                  <a:srgbClr val="262626"/>
                </a:solidFill>
                <a:latin typeface="Tahoma"/>
                <a:ea typeface="Tahoma"/>
                <a:cs typeface="Tahoma"/>
                <a:sym typeface="Tahoma"/>
              </a:defRPr>
            </a:lvl1pPr>
          </a:lstStyle>
          <a:p>
            <a:r>
              <a:rPr dirty="0"/>
              <a:t>2011</a:t>
            </a:r>
          </a:p>
        </p:txBody>
      </p:sp>
      <p:sp>
        <p:nvSpPr>
          <p:cNvPr id="205" name="Reframing data"/>
          <p:cNvSpPr txBox="1"/>
          <p:nvPr/>
        </p:nvSpPr>
        <p:spPr>
          <a:xfrm>
            <a:off x="1398717" y="4119398"/>
            <a:ext cx="1491828" cy="882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500"/>
              </a:spcBef>
              <a:defRPr sz="4000" b="1">
                <a:solidFill>
                  <a:srgbClr val="262626"/>
                </a:solidFill>
                <a:latin typeface="Tahoma"/>
                <a:ea typeface="Tahoma"/>
                <a:cs typeface="Tahoma"/>
                <a:sym typeface="Tahoma"/>
              </a:defRPr>
            </a:lvl1pPr>
          </a:lstStyle>
          <a:p>
            <a:r>
              <a:rPr dirty="0"/>
              <a:t>2017</a:t>
            </a:r>
          </a:p>
        </p:txBody>
      </p:sp>
      <p:sp>
        <p:nvSpPr>
          <p:cNvPr id="206" name="Reframing data"/>
          <p:cNvSpPr txBox="1"/>
          <p:nvPr/>
        </p:nvSpPr>
        <p:spPr>
          <a:xfrm>
            <a:off x="1398717" y="5585147"/>
            <a:ext cx="1491828" cy="882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500"/>
              </a:spcBef>
              <a:defRPr sz="4000" b="1">
                <a:solidFill>
                  <a:srgbClr val="262626"/>
                </a:solidFill>
                <a:latin typeface="Tahoma"/>
                <a:ea typeface="Tahoma"/>
                <a:cs typeface="Tahoma"/>
                <a:sym typeface="Tahoma"/>
              </a:defRPr>
            </a:lvl1pPr>
          </a:lstStyle>
          <a:p>
            <a:r>
              <a:rPr dirty="0"/>
              <a:t>2023</a:t>
            </a:r>
          </a:p>
        </p:txBody>
      </p:sp>
      <p:sp>
        <p:nvSpPr>
          <p:cNvPr id="207" name="Reframing data"/>
          <p:cNvSpPr txBox="1"/>
          <p:nvPr/>
        </p:nvSpPr>
        <p:spPr>
          <a:xfrm>
            <a:off x="1398717" y="7665333"/>
            <a:ext cx="1491828" cy="8825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500"/>
              </a:spcBef>
              <a:defRPr sz="4000" b="1">
                <a:solidFill>
                  <a:srgbClr val="262626"/>
                </a:solidFill>
                <a:latin typeface="Tahoma"/>
                <a:ea typeface="Tahoma"/>
                <a:cs typeface="Tahoma"/>
                <a:sym typeface="Tahoma"/>
              </a:defRPr>
            </a:lvl1pPr>
          </a:lstStyle>
          <a:p>
            <a:r>
              <a:rPr dirty="0"/>
              <a:t>2024</a:t>
            </a:r>
          </a:p>
        </p:txBody>
      </p:sp>
      <p:sp>
        <p:nvSpPr>
          <p:cNvPr id="208" name="Reframing data"/>
          <p:cNvSpPr txBox="1"/>
          <p:nvPr/>
        </p:nvSpPr>
        <p:spPr>
          <a:xfrm>
            <a:off x="1398717" y="9802217"/>
            <a:ext cx="1491828" cy="882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500"/>
              </a:spcBef>
              <a:defRPr sz="4000" b="1">
                <a:solidFill>
                  <a:srgbClr val="262626"/>
                </a:solidFill>
                <a:latin typeface="Tahoma"/>
                <a:ea typeface="Tahoma"/>
                <a:cs typeface="Tahoma"/>
                <a:sym typeface="Tahoma"/>
              </a:defRPr>
            </a:lvl1pPr>
          </a:lstStyle>
          <a:p>
            <a:r>
              <a:rPr dirty="0"/>
              <a:t>2026</a:t>
            </a:r>
          </a:p>
        </p:txBody>
      </p:sp>
      <p:sp>
        <p:nvSpPr>
          <p:cNvPr id="3" name="Key issues: responsibility">
            <a:extLst>
              <a:ext uri="{FF2B5EF4-FFF2-40B4-BE49-F238E27FC236}">
                <a16:creationId xmlns:a16="http://schemas.microsoft.com/office/drawing/2014/main" id="{35592601-BA76-E8E5-2C46-451F863B0464}"/>
              </a:ext>
            </a:extLst>
          </p:cNvPr>
          <p:cNvSpPr txBox="1"/>
          <p:nvPr/>
        </p:nvSpPr>
        <p:spPr>
          <a:xfrm>
            <a:off x="857120" y="580465"/>
            <a:ext cx="11727912" cy="11978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Key issues: </a:t>
            </a:r>
            <a:r>
              <a:rPr lang="en-GB" dirty="0"/>
              <a:t>political changes</a:t>
            </a: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12" name="Reframing data"/>
          <p:cNvSpPr txBox="1"/>
          <p:nvPr/>
        </p:nvSpPr>
        <p:spPr>
          <a:xfrm>
            <a:off x="1474004" y="3436915"/>
            <a:ext cx="21435992" cy="74883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Data centres remain a government policy priority in the UK being driven by the actual and anticipated growth in computer processing power needed to meet demand for digital, and increasingly, AI tools.</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Data centres </a:t>
            </a:r>
            <a:r>
              <a:rPr lang="en-GB" dirty="0"/>
              <a:t>also </a:t>
            </a:r>
            <a:r>
              <a:rPr dirty="0"/>
              <a:t>remain a policy priority because many, or most, public and consumer services now rely on data centres to process or store data.</a:t>
            </a:r>
            <a:endParaRPr spc="-119" dirty="0">
              <a:gradFill flip="none" rotWithShape="1">
                <a:gsLst>
                  <a:gs pos="0">
                    <a:srgbClr val="FF00D8"/>
                  </a:gs>
                  <a:gs pos="100000">
                    <a:srgbClr val="FF542E"/>
                  </a:gs>
                </a:gsLst>
                <a:lin ang="3960000" scaled="0"/>
              </a:gradFill>
            </a:endParaRP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Data centres should be a policy priority because they take significant land, energy to run, water for cooling and backup power generation, and can also cause significant environmental harms, though evidence of commitment here is less clear.</a:t>
            </a:r>
          </a:p>
        </p:txBody>
      </p:sp>
      <p:sp>
        <p:nvSpPr>
          <p:cNvPr id="3" name="Key issues: responsibility">
            <a:extLst>
              <a:ext uri="{FF2B5EF4-FFF2-40B4-BE49-F238E27FC236}">
                <a16:creationId xmlns:a16="http://schemas.microsoft.com/office/drawing/2014/main" id="{78022A0B-82C8-E259-BCD2-F9C66A683E76}"/>
              </a:ext>
            </a:extLst>
          </p:cNvPr>
          <p:cNvSpPr txBox="1"/>
          <p:nvPr/>
        </p:nvSpPr>
        <p:spPr>
          <a:xfrm>
            <a:off x="857120" y="580465"/>
            <a:ext cx="10669133"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Key issues: </a:t>
            </a:r>
            <a:r>
              <a:rPr lang="en-GB" dirty="0"/>
              <a:t>policy priorities</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16" name="Reframing data"/>
          <p:cNvSpPr txBox="1"/>
          <p:nvPr/>
        </p:nvSpPr>
        <p:spPr>
          <a:xfrm>
            <a:off x="1474004" y="2019069"/>
            <a:ext cx="21435992" cy="104375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Water Act 1991</a:t>
            </a:r>
            <a:r>
              <a:rPr b="0" dirty="0"/>
              <a:t>: requires water companies to produce 25-year </a:t>
            </a:r>
            <a:r>
              <a:rPr dirty="0">
                <a:gradFill flip="none" rotWithShape="1">
                  <a:gsLst>
                    <a:gs pos="0">
                      <a:srgbClr val="FF00D8"/>
                    </a:gs>
                    <a:gs pos="100000">
                      <a:srgbClr val="FF542E"/>
                    </a:gs>
                  </a:gsLst>
                  <a:lin ang="3960000" scaled="0"/>
                </a:gradFill>
              </a:rPr>
              <a:t>Water Resource Management Plans </a:t>
            </a:r>
            <a:r>
              <a:rPr b="0" dirty="0"/>
              <a:t>for resilience every five years, with data centres recently included.</a:t>
            </a:r>
          </a:p>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Finance Act 2000</a:t>
            </a:r>
            <a:r>
              <a:rPr b="0" dirty="0"/>
              <a:t>: Introduced Climate Change Levy, which data centres can get exemption from, called a </a:t>
            </a:r>
            <a:r>
              <a:rPr dirty="0">
                <a:gradFill flip="none" rotWithShape="1">
                  <a:gsLst>
                    <a:gs pos="0">
                      <a:srgbClr val="FF00D8"/>
                    </a:gs>
                    <a:gs pos="100000">
                      <a:srgbClr val="FF542E"/>
                    </a:gs>
                  </a:gsLst>
                  <a:lin ang="3960000" scaled="0"/>
                </a:gradFill>
              </a:rPr>
              <a:t>Climate Change Agreement, </a:t>
            </a:r>
            <a:r>
              <a:rPr b="0" dirty="0"/>
              <a:t>if they can show they’re reducing energy use and emissions. techUK administers scheme.</a:t>
            </a:r>
          </a:p>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Environmental Permitting (England and Wales) Regulations 2016</a:t>
            </a:r>
            <a:r>
              <a:rPr b="0" dirty="0"/>
              <a:t>: requiring permits for </a:t>
            </a:r>
            <a:r>
              <a:rPr dirty="0">
                <a:gradFill flip="none" rotWithShape="1">
                  <a:gsLst>
                    <a:gs pos="0">
                      <a:srgbClr val="FF00D8"/>
                    </a:gs>
                    <a:gs pos="100000">
                      <a:srgbClr val="FF542E"/>
                    </a:gs>
                  </a:gsLst>
                  <a:lin ang="3960000" scaled="0"/>
                </a:gradFill>
              </a:rPr>
              <a:t>combustion plants</a:t>
            </a:r>
            <a:r>
              <a:rPr b="0" dirty="0"/>
              <a:t> that generate power, including data centres that require backup generators.</a:t>
            </a:r>
          </a:p>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Energy Act 2023</a:t>
            </a:r>
            <a:r>
              <a:rPr b="0" dirty="0"/>
              <a:t>: created the </a:t>
            </a:r>
            <a:r>
              <a:rPr dirty="0">
                <a:gradFill flip="none" rotWithShape="1">
                  <a:gsLst>
                    <a:gs pos="0">
                      <a:srgbClr val="FF00D8"/>
                    </a:gs>
                    <a:gs pos="100000">
                      <a:srgbClr val="FF542E"/>
                    </a:gs>
                  </a:gsLst>
                  <a:lin ang="3960000" scaled="0"/>
                </a:gradFill>
              </a:rPr>
              <a:t>National Energy System Operator</a:t>
            </a:r>
            <a:r>
              <a:rPr b="0" dirty="0"/>
              <a:t>, renationalising the management of supply and demand in the UK's energy system.</a:t>
            </a:r>
          </a:p>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Clean Power 2030 Action Plan (2025)</a:t>
            </a:r>
            <a:r>
              <a:rPr b="0" dirty="0"/>
              <a:t>: highlighted in Ofgem’s review of projects waiting for connection to the grid, former suggests AI is “vital”, latter says data centres be prioritised and meet strategic environmental aims.</a:t>
            </a:r>
          </a:p>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Procurement Act 2023</a:t>
            </a:r>
            <a:r>
              <a:rPr b="0" dirty="0"/>
              <a:t>: includes an exemption for national security reasons, which could enable ‘</a:t>
            </a:r>
            <a:r>
              <a:rPr dirty="0">
                <a:gradFill flip="none" rotWithShape="1">
                  <a:gsLst>
                    <a:gs pos="0">
                      <a:srgbClr val="FF00D8"/>
                    </a:gs>
                    <a:gs pos="100000">
                      <a:srgbClr val="FF542E"/>
                    </a:gs>
                  </a:gsLst>
                  <a:lin ang="3960000" scaled="0"/>
                </a:gradFill>
              </a:rPr>
              <a:t>sovereign compute</a:t>
            </a:r>
            <a:r>
              <a:rPr b="0" dirty="0"/>
              <a:t>’ ambitions.</a:t>
            </a:r>
          </a:p>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Planning and Infrastructure Act 2025 (amending Planning Act 2008)</a:t>
            </a:r>
            <a:r>
              <a:rPr b="0" dirty="0"/>
              <a:t>: data centres can become ‘</a:t>
            </a:r>
            <a:r>
              <a:rPr dirty="0">
                <a:gradFill flip="none" rotWithShape="1">
                  <a:gsLst>
                    <a:gs pos="0">
                      <a:srgbClr val="FF00D8"/>
                    </a:gs>
                    <a:gs pos="100000">
                      <a:srgbClr val="FF542E"/>
                    </a:gs>
                  </a:gsLst>
                  <a:lin ang="3960000" scaled="0"/>
                </a:gradFill>
              </a:rPr>
              <a:t>nationally significant infrastructure projects</a:t>
            </a:r>
            <a:r>
              <a:rPr b="0" dirty="0"/>
              <a:t>’.</a:t>
            </a:r>
            <a:endParaRPr spc="-204" dirty="0">
              <a:gradFill flip="none" rotWithShape="1">
                <a:gsLst>
                  <a:gs pos="0">
                    <a:srgbClr val="FF00D8"/>
                  </a:gs>
                  <a:gs pos="100000">
                    <a:srgbClr val="FF542E"/>
                  </a:gs>
                </a:gsLst>
                <a:lin ang="3960000" scaled="0"/>
              </a:gradFill>
            </a:endParaRPr>
          </a:p>
          <a:p>
            <a:pPr marL="508000" indent="-508000" defTabSz="825500">
              <a:spcBef>
                <a:spcPts val="1500"/>
              </a:spcBef>
              <a:buSzPct val="100000"/>
              <a:buFont typeface="Arial"/>
              <a:buChar char="•"/>
              <a:defRPr sz="3200" b="1">
                <a:solidFill>
                  <a:srgbClr val="262626"/>
                </a:solidFill>
                <a:latin typeface="Tahoma"/>
                <a:ea typeface="Tahoma"/>
                <a:cs typeface="Tahoma"/>
                <a:sym typeface="Tahoma"/>
              </a:defRPr>
            </a:pPr>
            <a:r>
              <a:rPr dirty="0"/>
              <a:t>Cyber Security and Resilience (Network and Information Systems) Bill</a:t>
            </a:r>
            <a:r>
              <a:rPr b="0" dirty="0"/>
              <a:t>: data centres to be designated as ‘</a:t>
            </a:r>
            <a:r>
              <a:rPr dirty="0">
                <a:gradFill flip="none" rotWithShape="1">
                  <a:gsLst>
                    <a:gs pos="0">
                      <a:srgbClr val="FF00D8"/>
                    </a:gs>
                    <a:gs pos="100000">
                      <a:srgbClr val="FF542E"/>
                    </a:gs>
                  </a:gsLst>
                  <a:lin ang="3960000" scaled="0"/>
                </a:gradFill>
              </a:rPr>
              <a:t>operators of essential services</a:t>
            </a:r>
            <a:r>
              <a:rPr b="0" dirty="0"/>
              <a:t>’.</a:t>
            </a:r>
          </a:p>
        </p:txBody>
      </p:sp>
      <p:sp>
        <p:nvSpPr>
          <p:cNvPr id="3" name="Key issues: responsibility">
            <a:extLst>
              <a:ext uri="{FF2B5EF4-FFF2-40B4-BE49-F238E27FC236}">
                <a16:creationId xmlns:a16="http://schemas.microsoft.com/office/drawing/2014/main" id="{8544EE55-AD69-3254-C7FB-726F798CD520}"/>
              </a:ext>
            </a:extLst>
          </p:cNvPr>
          <p:cNvSpPr txBox="1"/>
          <p:nvPr/>
        </p:nvSpPr>
        <p:spPr>
          <a:xfrm>
            <a:off x="857120" y="580465"/>
            <a:ext cx="11727912"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Key</a:t>
            </a:r>
            <a:r>
              <a:rPr lang="en-GB" dirty="0"/>
              <a:t> legislation</a:t>
            </a:r>
            <a:endParaRPr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19" name="Key issues: definition"/>
          <p:cNvSpPr txBox="1"/>
          <p:nvPr/>
        </p:nvSpPr>
        <p:spPr>
          <a:xfrm>
            <a:off x="857121" y="580465"/>
            <a:ext cx="9168756"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Key issues: definition</a:t>
            </a:r>
          </a:p>
        </p:txBody>
      </p:sp>
      <p:sp>
        <p:nvSpPr>
          <p:cNvPr id="220" name="Reframing data"/>
          <p:cNvSpPr txBox="1"/>
          <p:nvPr/>
        </p:nvSpPr>
        <p:spPr>
          <a:xfrm>
            <a:off x="1474004" y="2310502"/>
            <a:ext cx="21435992" cy="104375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‘Operators of essential services’, ‘essential services’, ‘critical infrastructure’, </a:t>
            </a:r>
            <a:r>
              <a:rPr dirty="0">
                <a:solidFill>
                  <a:srgbClr val="000000"/>
                </a:solidFill>
              </a:rPr>
              <a:t>‘critical national infrastructure’ </a:t>
            </a:r>
            <a:r>
              <a:rPr dirty="0"/>
              <a:t>and ‘nationally significant infrastructure projects’ may be used interchangeably but should not be.</a:t>
            </a:r>
            <a:endParaRPr spc="-130" dirty="0">
              <a:gradFill flip="none" rotWithShape="1">
                <a:gsLst>
                  <a:gs pos="0">
                    <a:srgbClr val="FF00D8"/>
                  </a:gs>
                  <a:gs pos="100000">
                    <a:srgbClr val="FF542E"/>
                  </a:gs>
                </a:gsLst>
                <a:lin ang="3960000" scaled="0"/>
              </a:gradFill>
            </a:endParaRP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a:t>
            </a:r>
            <a:r>
              <a:rPr b="1" dirty="0"/>
              <a:t>Critical national infrastructure</a:t>
            </a:r>
            <a:r>
              <a:rPr dirty="0"/>
              <a:t>’: overseen by Cabinet Office’s National Protective Security Authority (NPSA), assigning each of 13 sectors a lead department to monitor resilience to threats, now including data centres (2024). This doesn’t appear to have statutory definition.</a:t>
            </a:r>
            <a:endParaRPr spc="-130" dirty="0">
              <a:gradFill flip="none" rotWithShape="1">
                <a:gsLst>
                  <a:gs pos="0">
                    <a:srgbClr val="FF00D8"/>
                  </a:gs>
                  <a:gs pos="100000">
                    <a:srgbClr val="FF542E"/>
                  </a:gs>
                </a:gsLst>
                <a:lin ang="3960000" scaled="0"/>
              </a:gradFill>
            </a:endParaRP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a:t>
            </a:r>
            <a:r>
              <a:rPr b="1" dirty="0"/>
              <a:t>Nationally significant infrastructure projects</a:t>
            </a:r>
            <a:r>
              <a:rPr dirty="0"/>
              <a:t>’: consent for</a:t>
            </a:r>
            <a:r>
              <a:rPr lang="en-GB" dirty="0"/>
              <a:t> these</a:t>
            </a:r>
            <a:r>
              <a:rPr dirty="0"/>
              <a:t> projects comes from government rather than local authorities, can </a:t>
            </a:r>
            <a:r>
              <a:rPr lang="en-GB" dirty="0"/>
              <a:t>be</a:t>
            </a:r>
            <a:r>
              <a:rPr dirty="0"/>
              <a:t> approved by Secretary of State without planning permission, the Act requires councils to identify potential data centre sites including ‘grey belt’, anticipate demand and consider new AI Growth Zones. It also reduces the role of council planning committees.</a:t>
            </a:r>
            <a:endParaRPr spc="-130" dirty="0">
              <a:gradFill flip="none" rotWithShape="1">
                <a:gsLst>
                  <a:gs pos="0">
                    <a:srgbClr val="FF00D8"/>
                  </a:gs>
                  <a:gs pos="100000">
                    <a:srgbClr val="FF542E"/>
                  </a:gs>
                </a:gsLst>
                <a:lin ang="3960000" scaled="0"/>
              </a:gradFill>
            </a:endParaRP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a:t>
            </a:r>
            <a:r>
              <a:rPr b="1" dirty="0"/>
              <a:t>Operators of essential services</a:t>
            </a:r>
            <a:r>
              <a:rPr dirty="0"/>
              <a:t>’: data centres that use a certain amount of power will have to manage risk, prevent and notify the regulator of incidents. This is Ofcom.</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23" name="Key issues: responsibility"/>
          <p:cNvSpPr txBox="1"/>
          <p:nvPr/>
        </p:nvSpPr>
        <p:spPr>
          <a:xfrm>
            <a:off x="857121" y="580465"/>
            <a:ext cx="9975418"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Key issues: responsibility</a:t>
            </a:r>
          </a:p>
        </p:txBody>
      </p:sp>
      <p:sp>
        <p:nvSpPr>
          <p:cNvPr id="224" name="Reframing data"/>
          <p:cNvSpPr txBox="1"/>
          <p:nvPr/>
        </p:nvSpPr>
        <p:spPr>
          <a:xfrm>
            <a:off x="1474004" y="2310502"/>
            <a:ext cx="21435992" cy="104375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Cabinet Office</a:t>
            </a:r>
            <a:r>
              <a:rPr b="0" dirty="0"/>
              <a:t>: AI strategy, adoption in the civil service and AI Security Institute, National Protective Security Authority (NPSA) and UK Government Resilience Action Plan for Critical National Infrastructure</a:t>
            </a:r>
            <a:r>
              <a:rPr lang="en-GB" b="0" dirty="0"/>
              <a:t>.</a:t>
            </a:r>
            <a:endParaRPr spc="-130" dirty="0">
              <a:gradFill flip="none" rotWithShape="1">
                <a:gsLst>
                  <a:gs pos="0">
                    <a:srgbClr val="FF00D8"/>
                  </a:gs>
                  <a:gs pos="100000">
                    <a:srgbClr val="FF542E"/>
                  </a:gs>
                </a:gsLst>
                <a:lin ang="3960000" scaled="0"/>
              </a:gradFill>
            </a:endParaRP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OPMC</a:t>
            </a:r>
            <a:r>
              <a:rPr b="0" dirty="0"/>
              <a:t>: AI Taskforce, Number 10 North.</a:t>
            </a:r>
            <a:endParaRPr spc="-130" dirty="0">
              <a:gradFill flip="none" rotWithShape="1">
                <a:gsLst>
                  <a:gs pos="0">
                    <a:srgbClr val="FF00D8"/>
                  </a:gs>
                  <a:gs pos="100000">
                    <a:srgbClr val="FF542E"/>
                  </a:gs>
                </a:gsLst>
                <a:lin ang="3960000" scaled="0"/>
              </a:gradFill>
            </a:endParaRP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DCMS</a:t>
            </a:r>
            <a:r>
              <a:rPr b="0" dirty="0"/>
              <a:t>: Ofcom, Information Commissioner’s Office</a:t>
            </a:r>
            <a:r>
              <a:rPr lang="en-GB" b="0" dirty="0"/>
              <a:t>, and GDS with Incubator for Artificial Intelligence (i.AI) and Central Digital and Data Office (CDDO)</a:t>
            </a:r>
            <a:r>
              <a:rPr lang="en-GB" dirty="0"/>
              <a:t>.</a:t>
            </a:r>
            <a:endParaRPr spc="-130" dirty="0">
              <a:gradFill flip="none" rotWithShape="1">
                <a:gsLst>
                  <a:gs pos="0">
                    <a:srgbClr val="FF00D8"/>
                  </a:gs>
                  <a:gs pos="100000">
                    <a:srgbClr val="FF542E"/>
                  </a:gs>
                </a:gsLst>
                <a:lin ang="3960000" scaled="0"/>
              </a:gradFill>
            </a:endParaRP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Ministry of Housing, Communities and Local Government</a:t>
            </a:r>
            <a:r>
              <a:rPr b="0" dirty="0"/>
              <a:t>: National Planning Policy Framework.</a:t>
            </a:r>
            <a:endParaRPr spc="-130" dirty="0">
              <a:gradFill flip="none" rotWithShape="1">
                <a:gsLst>
                  <a:gs pos="0">
                    <a:srgbClr val="FF00D8"/>
                  </a:gs>
                  <a:gs pos="100000">
                    <a:srgbClr val="FF542E"/>
                  </a:gs>
                </a:gsLst>
                <a:lin ang="3960000" scaled="0"/>
              </a:gradFill>
            </a:endParaRP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Department for Environment, Food and Rural Affairs</a:t>
            </a:r>
            <a:r>
              <a:rPr b="0" dirty="0"/>
              <a:t>: environmental protection, Environment Agency.</a:t>
            </a:r>
            <a:endParaRPr spc="-130" dirty="0">
              <a:gradFill flip="none" rotWithShape="1">
                <a:gsLst>
                  <a:gs pos="0">
                    <a:srgbClr val="FF00D8"/>
                  </a:gs>
                  <a:gs pos="100000">
                    <a:srgbClr val="FF542E"/>
                  </a:gs>
                </a:gsLst>
                <a:lin ang="3960000" scaled="0"/>
              </a:gradFill>
            </a:endParaRP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Department for Energy Security and Net Zero (DESNZ): </a:t>
            </a:r>
            <a:r>
              <a:rPr b="0" dirty="0"/>
              <a:t>energy supply and demand, Ofgem</a:t>
            </a:r>
            <a:r>
              <a:rPr lang="en-GB" b="0" dirty="0"/>
              <a:t>, NESO</a:t>
            </a:r>
            <a:r>
              <a:rPr b="0" dirty="0"/>
              <a:t>.</a:t>
            </a:r>
            <a:endParaRPr spc="-130" dirty="0">
              <a:gradFill flip="none" rotWithShape="1">
                <a:gsLst>
                  <a:gs pos="0">
                    <a:srgbClr val="FF00D8"/>
                  </a:gs>
                  <a:gs pos="100000">
                    <a:srgbClr val="FF542E"/>
                  </a:gs>
                </a:gsLst>
                <a:lin ang="3960000" scaled="0"/>
              </a:gradFill>
            </a:endParaRP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Department for Business, Innovation, Science and Trade: </a:t>
            </a:r>
            <a:r>
              <a:rPr b="0" dirty="0"/>
              <a:t>emerging sectors.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73" name="Key issues: definition"/>
          <p:cNvSpPr txBox="1"/>
          <p:nvPr/>
        </p:nvSpPr>
        <p:spPr>
          <a:xfrm>
            <a:off x="857122" y="101148"/>
            <a:ext cx="14111946" cy="16856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Key issues: definition</a:t>
            </a:r>
          </a:p>
        </p:txBody>
      </p:sp>
      <p:sp>
        <p:nvSpPr>
          <p:cNvPr id="274" name="Reframing data"/>
          <p:cNvSpPr txBox="1"/>
          <p:nvPr/>
        </p:nvSpPr>
        <p:spPr>
          <a:xfrm>
            <a:off x="1290357" y="2336799"/>
            <a:ext cx="21673439" cy="10792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406400" indent="-406400" defTabSz="825500">
              <a:lnSpc>
                <a:spcPct val="96000"/>
              </a:lnSpc>
              <a:spcBef>
                <a:spcPts val="2000"/>
              </a:spcBef>
              <a:buSzPct val="100000"/>
              <a:buFont typeface="Arial"/>
              <a:buChar char="•"/>
              <a:defRPr sz="3600">
                <a:solidFill>
                  <a:srgbClr val="262626"/>
                </a:solidFill>
                <a:latin typeface="Tahoma"/>
                <a:ea typeface="Tahoma"/>
                <a:cs typeface="Tahoma"/>
                <a:sym typeface="Tahoma"/>
              </a:defRPr>
            </a:pPr>
            <a:r>
              <a:rPr dirty="0"/>
              <a:t>Yet, there is </a:t>
            </a:r>
            <a:r>
              <a:rPr b="1" dirty="0"/>
              <a:t>no accepted definition of a ‘data centre</a:t>
            </a:r>
            <a:r>
              <a:rPr dirty="0"/>
              <a:t>’ </a:t>
            </a:r>
            <a:r>
              <a:rPr b="1" dirty="0"/>
              <a:t>and no standard industrial classification (SIC) code</a:t>
            </a:r>
            <a:r>
              <a:rPr dirty="0"/>
              <a:t>, which are used by Office for National Statistics and HMRC to classify what a business does.</a:t>
            </a:r>
            <a:r>
              <a:rPr lang="en-GB" dirty="0"/>
              <a:t> </a:t>
            </a:r>
          </a:p>
          <a:p>
            <a:pPr marL="406400" indent="-406400" defTabSz="825500">
              <a:lnSpc>
                <a:spcPct val="96000"/>
              </a:lnSpc>
              <a:spcBef>
                <a:spcPts val="2000"/>
              </a:spcBef>
              <a:buSzPct val="100000"/>
              <a:buFont typeface="Arial"/>
              <a:buChar char="•"/>
              <a:defRPr sz="3600">
                <a:solidFill>
                  <a:srgbClr val="262626"/>
                </a:solidFill>
                <a:latin typeface="Tahoma"/>
                <a:ea typeface="Tahoma"/>
                <a:cs typeface="Tahoma"/>
                <a:sym typeface="Tahoma"/>
              </a:defRPr>
            </a:pPr>
            <a:r>
              <a:rPr lang="en-GB" dirty="0"/>
              <a:t>Latest ONS briefing flags </a:t>
            </a:r>
            <a:r>
              <a:rPr lang="en-GB" sz="3600" b="1" dirty="0">
                <a:solidFill>
                  <a:srgbClr val="262626"/>
                </a:solidFill>
                <a:sym typeface="Helvetica Neue"/>
              </a:rPr>
              <a:t>SIC 63110 </a:t>
            </a:r>
            <a:r>
              <a:rPr lang="en-GB" sz="3600" dirty="0">
                <a:solidFill>
                  <a:srgbClr val="262626"/>
                </a:solidFill>
                <a:sym typeface="Helvetica Neue"/>
              </a:rPr>
              <a:t>(Data processing and hosting activities) as the most closely aligned, but this is only used when this is the dominant business activity. ONS says new </a:t>
            </a:r>
            <a:r>
              <a:rPr lang="en-GB" sz="3600" b="1" dirty="0">
                <a:solidFill>
                  <a:srgbClr val="262626"/>
                </a:solidFill>
                <a:sym typeface="Helvetica Neue"/>
              </a:rPr>
              <a:t>SIC 2026 </a:t>
            </a:r>
            <a:r>
              <a:rPr lang="en-GB" sz="3600" dirty="0">
                <a:solidFill>
                  <a:srgbClr val="262626"/>
                </a:solidFill>
                <a:sym typeface="Helvetica Neue"/>
              </a:rPr>
              <a:t>will not solve this ‘visibility’ problem, which extends to the fact that the </a:t>
            </a:r>
            <a:r>
              <a:rPr lang="en-GB" sz="3600" b="1" dirty="0">
                <a:solidFill>
                  <a:srgbClr val="262626"/>
                </a:solidFill>
                <a:sym typeface="Helvetica Neue"/>
              </a:rPr>
              <a:t>data held in data centres is not currently valued in any economic calculation. </a:t>
            </a:r>
            <a:endParaRPr lang="en-GB" b="1" dirty="0"/>
          </a:p>
          <a:p>
            <a:pPr marL="406400" indent="-406400" defTabSz="825500">
              <a:lnSpc>
                <a:spcPct val="96000"/>
              </a:lnSpc>
              <a:spcBef>
                <a:spcPts val="2000"/>
              </a:spcBef>
              <a:buSzPct val="100000"/>
              <a:buFont typeface="Arial"/>
              <a:buChar char="•"/>
              <a:defRPr sz="3600">
                <a:latin typeface="Tahoma"/>
                <a:ea typeface="Tahoma"/>
                <a:cs typeface="Tahoma"/>
                <a:sym typeface="Tahoma"/>
              </a:defRPr>
            </a:pPr>
            <a:r>
              <a:rPr dirty="0"/>
              <a:t>There are estimates of how many exist in the UK, but this figure depends on the kinds of sites being counted, and is likely growing all the time, at least in terms of how many are being announced.</a:t>
            </a:r>
          </a:p>
          <a:p>
            <a:pPr marL="406400" indent="-406400" defTabSz="825500">
              <a:lnSpc>
                <a:spcPct val="96000"/>
              </a:lnSpc>
              <a:spcBef>
                <a:spcPts val="2000"/>
              </a:spcBef>
              <a:buSzPct val="100000"/>
              <a:buFont typeface="Arial"/>
              <a:buChar char="•"/>
              <a:defRPr sz="3600">
                <a:latin typeface="Tahoma"/>
                <a:ea typeface="Tahoma"/>
                <a:cs typeface="Tahoma"/>
                <a:sym typeface="Tahoma"/>
              </a:defRPr>
            </a:pPr>
            <a:r>
              <a:rPr dirty="0"/>
              <a:t>In 2024, </a:t>
            </a:r>
            <a:r>
              <a:rPr b="1" dirty="0"/>
              <a:t>800</a:t>
            </a:r>
            <a:r>
              <a:rPr dirty="0"/>
              <a:t> “data centre operators” were identified by government, including a claim that the “10 largest companies” are taking 80% of revenues, without source. </a:t>
            </a:r>
          </a:p>
          <a:p>
            <a:pPr marL="406400" indent="-406400" defTabSz="825500">
              <a:lnSpc>
                <a:spcPct val="96000"/>
              </a:lnSpc>
              <a:spcBef>
                <a:spcPts val="2000"/>
              </a:spcBef>
              <a:buSzPct val="100000"/>
              <a:buFont typeface="Arial"/>
              <a:buChar char="•"/>
              <a:defRPr sz="3600">
                <a:latin typeface="Tahoma"/>
                <a:ea typeface="Tahoma"/>
                <a:cs typeface="Tahoma"/>
                <a:sym typeface="Tahoma"/>
              </a:defRPr>
            </a:pPr>
            <a:r>
              <a:rPr dirty="0"/>
              <a:t>The Parliamentary Office of Science and Technology (2026) states </a:t>
            </a:r>
            <a:r>
              <a:rPr b="1" dirty="0"/>
              <a:t>450</a:t>
            </a:r>
            <a:r>
              <a:rPr dirty="0">
                <a:gradFill flip="none" rotWithShape="1">
                  <a:gsLst>
                    <a:gs pos="0">
                      <a:srgbClr val="FF00D8"/>
                    </a:gs>
                    <a:gs pos="100000">
                      <a:srgbClr val="FF542E"/>
                    </a:gs>
                  </a:gsLst>
                  <a:lin ang="3960000" scaled="0"/>
                </a:gradFill>
              </a:rPr>
              <a:t> </a:t>
            </a:r>
            <a:r>
              <a:rPr dirty="0"/>
              <a:t>“large data centres” without source. House of Commons Library (2026) cites techUK report (2024) estimating </a:t>
            </a:r>
            <a:r>
              <a:rPr b="1" dirty="0"/>
              <a:t>450</a:t>
            </a:r>
            <a:r>
              <a:rPr dirty="0">
                <a:gradFill flip="none" rotWithShape="1">
                  <a:gsLst>
                    <a:gs pos="0">
                      <a:srgbClr val="FF00D8"/>
                    </a:gs>
                    <a:gs pos="100000">
                      <a:srgbClr val="FF542E"/>
                    </a:gs>
                  </a:gsLst>
                  <a:lin ang="3960000" scaled="0"/>
                </a:gradFill>
              </a:rPr>
              <a:t> </a:t>
            </a:r>
            <a:r>
              <a:rPr dirty="0"/>
              <a:t>data centres, based on the number that have made a </a:t>
            </a:r>
            <a:r>
              <a:rPr b="1" dirty="0"/>
              <a:t>Climate Change Agreement</a:t>
            </a:r>
            <a:r>
              <a:rPr dirty="0"/>
              <a:t>, including “colocation, cloud, edge and hyperscale” data centres, but excluding most enterprise sites.</a:t>
            </a:r>
          </a:p>
          <a:p>
            <a:pPr marL="406400" indent="-406400" defTabSz="825500">
              <a:lnSpc>
                <a:spcPct val="96000"/>
              </a:lnSpc>
              <a:spcBef>
                <a:spcPts val="2000"/>
              </a:spcBef>
              <a:buSzPct val="100000"/>
              <a:buFont typeface="Arial"/>
              <a:buChar char="•"/>
              <a:defRPr sz="3600">
                <a:latin typeface="Tahoma"/>
                <a:ea typeface="Tahoma"/>
                <a:cs typeface="Tahoma"/>
                <a:sym typeface="Tahoma"/>
              </a:defRPr>
            </a:pPr>
            <a:r>
              <a:rPr dirty="0"/>
              <a:t>New site developments tempered by queue of projects waiting to be connected to the electricity grid.</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A short data centre glossary"/>
          <p:cNvSpPr txBox="1"/>
          <p:nvPr/>
        </p:nvSpPr>
        <p:spPr>
          <a:xfrm>
            <a:off x="857121" y="622795"/>
            <a:ext cx="11017710"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A short data centre glossary</a:t>
            </a:r>
          </a:p>
        </p:txBody>
      </p:sp>
      <p:graphicFrame>
        <p:nvGraphicFramePr>
          <p:cNvPr id="305" name="Table 1"/>
          <p:cNvGraphicFramePr/>
          <p:nvPr>
            <p:extLst>
              <p:ext uri="{D42A27DB-BD31-4B8C-83A1-F6EECF244321}">
                <p14:modId xmlns:p14="http://schemas.microsoft.com/office/powerpoint/2010/main" val="2020350734"/>
              </p:ext>
            </p:extLst>
          </p:nvPr>
        </p:nvGraphicFramePr>
        <p:xfrm>
          <a:off x="1571080" y="2105699"/>
          <a:ext cx="21466860" cy="10477500"/>
        </p:xfrm>
        <a:graphic>
          <a:graphicData uri="http://schemas.openxmlformats.org/drawingml/2006/table">
            <a:tbl>
              <a:tblPr>
                <a:tableStyleId>{4C3C2611-4C71-4FC5-86AE-919BDF0F9419}</a:tableStyleId>
              </a:tblPr>
              <a:tblGrid>
                <a:gridCol w="2909834">
                  <a:extLst>
                    <a:ext uri="{9D8B030D-6E8A-4147-A177-3AD203B41FA5}">
                      <a16:colId xmlns:a16="http://schemas.microsoft.com/office/drawing/2014/main" val="20000"/>
                    </a:ext>
                  </a:extLst>
                </a:gridCol>
                <a:gridCol w="18557026">
                  <a:extLst>
                    <a:ext uri="{9D8B030D-6E8A-4147-A177-3AD203B41FA5}">
                      <a16:colId xmlns:a16="http://schemas.microsoft.com/office/drawing/2014/main" val="20001"/>
                    </a:ext>
                  </a:extLst>
                </a:gridCol>
              </a:tblGrid>
              <a:tr h="762000">
                <a:tc>
                  <a:txBody>
                    <a:bodyPr/>
                    <a:lstStyle/>
                    <a:p>
                      <a:pPr algn="ctr">
                        <a:defRPr sz="1800" b="0"/>
                      </a:pPr>
                      <a:r>
                        <a:rPr sz="2400" b="1" dirty="0">
                          <a:latin typeface="Tahoma"/>
                          <a:ea typeface="Tahoma"/>
                          <a:cs typeface="Tahoma"/>
                          <a:sym typeface="Tahoma"/>
                        </a:rPr>
                        <a:t>Term</a:t>
                      </a:r>
                    </a:p>
                  </a:txBody>
                  <a:tcPr marL="12700" marR="12700" marT="12700" marB="12700" anchor="ctr" horzOverflow="overflow"/>
                </a:tc>
                <a:tc>
                  <a:txBody>
                    <a:bodyPr/>
                    <a:lstStyle/>
                    <a:p>
                      <a:pPr algn="ctr">
                        <a:defRPr sz="1800" b="0"/>
                      </a:pPr>
                      <a:r>
                        <a:rPr sz="2400" b="1" dirty="0">
                          <a:latin typeface="Tahoma"/>
                          <a:ea typeface="Tahoma"/>
                          <a:cs typeface="Tahoma"/>
                          <a:sym typeface="Tahoma"/>
                        </a:rPr>
                        <a:t>Meaning</a:t>
                      </a:r>
                    </a:p>
                  </a:txBody>
                  <a:tcPr marL="12700" marR="12700" marT="12700" marB="12700" anchor="ctr" horzOverflow="overflow"/>
                </a:tc>
                <a:extLst>
                  <a:ext uri="{0D108BD9-81ED-4DB2-BD59-A6C34878D82A}">
                    <a16:rowId xmlns:a16="http://schemas.microsoft.com/office/drawing/2014/main" val="10000"/>
                  </a:ext>
                </a:extLst>
              </a:tr>
              <a:tr h="952500">
                <a:tc>
                  <a:txBody>
                    <a:bodyPr/>
                    <a:lstStyle/>
                    <a:p>
                      <a:pPr algn="ctr">
                        <a:defRPr sz="1800" b="0"/>
                      </a:pPr>
                      <a:r>
                        <a:rPr sz="2400" b="1" dirty="0">
                          <a:latin typeface="Tahoma"/>
                          <a:ea typeface="Tahoma"/>
                          <a:cs typeface="Tahoma"/>
                          <a:sym typeface="Tahoma"/>
                        </a:rPr>
                        <a:t>Availability</a:t>
                      </a:r>
                    </a:p>
                  </a:txBody>
                  <a:tcPr marL="12700" marR="12700" marT="12700" marB="12700" anchor="ctr" horzOverflow="overflow"/>
                </a:tc>
                <a:tc>
                  <a:txBody>
                    <a:bodyPr/>
                    <a:lstStyle/>
                    <a:p>
                      <a:pPr algn="l">
                        <a:defRPr sz="1800" b="0"/>
                      </a:pPr>
                      <a:r>
                        <a:rPr sz="2400" dirty="0">
                          <a:latin typeface="Tahoma"/>
                          <a:ea typeface="Tahoma"/>
                          <a:cs typeface="Tahoma"/>
                          <a:sym typeface="Tahoma"/>
                        </a:rPr>
                        <a:t>For data centres that host cloud services, availability means that data centres are located closely together so that if one fails, another is available to use. Closely linked to ‘Redundancy’.</a:t>
                      </a:r>
                    </a:p>
                  </a:txBody>
                  <a:tcPr marL="12700" marR="12700" marT="12700" marB="12700" anchor="ctr" horzOverflow="overflow"/>
                </a:tc>
                <a:extLst>
                  <a:ext uri="{0D108BD9-81ED-4DB2-BD59-A6C34878D82A}">
                    <a16:rowId xmlns:a16="http://schemas.microsoft.com/office/drawing/2014/main" val="10001"/>
                  </a:ext>
                </a:extLst>
              </a:tr>
              <a:tr h="952500">
                <a:tc>
                  <a:txBody>
                    <a:bodyPr/>
                    <a:lstStyle/>
                    <a:p>
                      <a:pPr algn="ctr">
                        <a:defRPr sz="1800" b="0"/>
                      </a:pPr>
                      <a:r>
                        <a:rPr sz="2400" b="1" dirty="0">
                          <a:latin typeface="Tahoma"/>
                          <a:ea typeface="Tahoma"/>
                          <a:cs typeface="Tahoma"/>
                          <a:sym typeface="Tahoma"/>
                        </a:rPr>
                        <a:t>Cloud or hyperscale</a:t>
                      </a:r>
                    </a:p>
                  </a:txBody>
                  <a:tcPr marL="12700" marR="12700" marT="12700" marB="12700" anchor="ctr" horzOverflow="overflow"/>
                </a:tc>
                <a:tc>
                  <a:txBody>
                    <a:bodyPr/>
                    <a:lstStyle/>
                    <a:p>
                      <a:pPr algn="l">
                        <a:defRPr sz="1800" b="0"/>
                      </a:pPr>
                      <a:r>
                        <a:rPr sz="2400" dirty="0">
                          <a:latin typeface="Tahoma"/>
                          <a:ea typeface="Tahoma"/>
                          <a:cs typeface="Tahoma"/>
                          <a:sym typeface="Tahoma"/>
                        </a:rPr>
                        <a:t>In the context of data centres, these are sites run by cloud companies like Google, Apple, Facebook and Amazon for cloud services.</a:t>
                      </a:r>
                    </a:p>
                  </a:txBody>
                  <a:tcPr marL="12700" marR="12700" marT="12700" marB="12700" anchor="ctr" horzOverflow="overflow"/>
                </a:tc>
                <a:extLst>
                  <a:ext uri="{0D108BD9-81ED-4DB2-BD59-A6C34878D82A}">
                    <a16:rowId xmlns:a16="http://schemas.microsoft.com/office/drawing/2014/main" val="10002"/>
                  </a:ext>
                </a:extLst>
              </a:tr>
              <a:tr h="762000">
                <a:tc>
                  <a:txBody>
                    <a:bodyPr/>
                    <a:lstStyle/>
                    <a:p>
                      <a:pPr algn="ctr">
                        <a:defRPr sz="1800" b="0"/>
                      </a:pPr>
                      <a:r>
                        <a:rPr sz="2400" b="1" dirty="0">
                          <a:latin typeface="Tahoma"/>
                          <a:ea typeface="Tahoma"/>
                          <a:cs typeface="Tahoma"/>
                          <a:sym typeface="Tahoma"/>
                        </a:rPr>
                        <a:t>Co-location</a:t>
                      </a:r>
                    </a:p>
                  </a:txBody>
                  <a:tcPr marL="12700" marR="12700" marT="12700" marB="12700" anchor="ctr" horzOverflow="overflow"/>
                </a:tc>
                <a:tc>
                  <a:txBody>
                    <a:bodyPr/>
                    <a:lstStyle/>
                    <a:p>
                      <a:pPr algn="l">
                        <a:defRPr sz="1800" b="0"/>
                      </a:pPr>
                      <a:r>
                        <a:rPr sz="2400" dirty="0">
                          <a:latin typeface="Tahoma"/>
                          <a:ea typeface="Tahoma"/>
                          <a:cs typeface="Tahoma"/>
                          <a:sym typeface="Tahoma"/>
                        </a:rPr>
                        <a:t>A data centre used by multiple businesses. </a:t>
                      </a:r>
                    </a:p>
                  </a:txBody>
                  <a:tcPr marL="12700" marR="12700" marT="12700" marB="12700" anchor="ctr" horzOverflow="overflow"/>
                </a:tc>
                <a:extLst>
                  <a:ext uri="{0D108BD9-81ED-4DB2-BD59-A6C34878D82A}">
                    <a16:rowId xmlns:a16="http://schemas.microsoft.com/office/drawing/2014/main" val="10003"/>
                  </a:ext>
                </a:extLst>
              </a:tr>
              <a:tr h="952500">
                <a:tc>
                  <a:txBody>
                    <a:bodyPr/>
                    <a:lstStyle/>
                    <a:p>
                      <a:pPr algn="ctr">
                        <a:defRPr sz="1800" b="0"/>
                      </a:pPr>
                      <a:r>
                        <a:rPr sz="2400" b="1" dirty="0">
                          <a:latin typeface="Tahoma"/>
                          <a:ea typeface="Tahoma"/>
                          <a:cs typeface="Tahoma"/>
                          <a:sym typeface="Tahoma"/>
                        </a:rPr>
                        <a:t>Edge</a:t>
                      </a:r>
                    </a:p>
                  </a:txBody>
                  <a:tcPr marL="12700" marR="12700" marT="12700" marB="12700" anchor="ctr" horzOverflow="overflow"/>
                </a:tc>
                <a:tc>
                  <a:txBody>
                    <a:bodyPr/>
                    <a:lstStyle/>
                    <a:p>
                      <a:pPr algn="l">
                        <a:defRPr sz="1800" b="0"/>
                      </a:pPr>
                      <a:r>
                        <a:rPr sz="2400" dirty="0">
                          <a:latin typeface="Tahoma"/>
                          <a:ea typeface="Tahoma"/>
                          <a:cs typeface="Tahoma"/>
                          <a:sym typeface="Tahoma"/>
                        </a:rPr>
                        <a:t>In data centre terms, these are located very close to relevant customers to reduce processing time. This need for speed is called 'Latency'.</a:t>
                      </a:r>
                    </a:p>
                  </a:txBody>
                  <a:tcPr marL="12700" marR="12700" marT="12700" marB="12700" anchor="ctr" horzOverflow="overflow"/>
                </a:tc>
                <a:extLst>
                  <a:ext uri="{0D108BD9-81ED-4DB2-BD59-A6C34878D82A}">
                    <a16:rowId xmlns:a16="http://schemas.microsoft.com/office/drawing/2014/main" val="10004"/>
                  </a:ext>
                </a:extLst>
              </a:tr>
              <a:tr h="952500">
                <a:tc>
                  <a:txBody>
                    <a:bodyPr/>
                    <a:lstStyle/>
                    <a:p>
                      <a:pPr algn="ctr">
                        <a:defRPr sz="1800" b="0"/>
                      </a:pPr>
                      <a:r>
                        <a:rPr sz="2400" b="1" dirty="0">
                          <a:latin typeface="Tahoma"/>
                          <a:ea typeface="Tahoma"/>
                          <a:cs typeface="Tahoma"/>
                          <a:sym typeface="Tahoma"/>
                        </a:rPr>
                        <a:t>Enterprise or on-site</a:t>
                      </a:r>
                    </a:p>
                  </a:txBody>
                  <a:tcPr marL="12700" marR="12700" marT="12700" marB="12700" anchor="ctr" horzOverflow="overflow"/>
                </a:tc>
                <a:tc>
                  <a:txBody>
                    <a:bodyPr/>
                    <a:lstStyle/>
                    <a:p>
                      <a:pPr algn="l">
                        <a:defRPr sz="1800" b="0"/>
                      </a:pPr>
                      <a:r>
                        <a:rPr sz="2400" dirty="0">
                          <a:latin typeface="Tahoma"/>
                          <a:ea typeface="Tahoma"/>
                          <a:cs typeface="Tahoma"/>
                          <a:sym typeface="Tahoma"/>
                        </a:rPr>
                        <a:t>In this context of data centres, this is where a particular company has this infrastructure on their premises for their sole business use. </a:t>
                      </a:r>
                    </a:p>
                  </a:txBody>
                  <a:tcPr marL="12700" marR="12700" marT="12700" marB="12700" anchor="ctr" horzOverflow="overflow"/>
                </a:tc>
                <a:extLst>
                  <a:ext uri="{0D108BD9-81ED-4DB2-BD59-A6C34878D82A}">
                    <a16:rowId xmlns:a16="http://schemas.microsoft.com/office/drawing/2014/main" val="10005"/>
                  </a:ext>
                </a:extLst>
              </a:tr>
              <a:tr h="952500">
                <a:tc>
                  <a:txBody>
                    <a:bodyPr/>
                    <a:lstStyle/>
                    <a:p>
                      <a:pPr algn="ctr">
                        <a:defRPr sz="1800" b="0"/>
                      </a:pPr>
                      <a:r>
                        <a:rPr sz="2400" b="1" dirty="0">
                          <a:latin typeface="Tahoma"/>
                          <a:ea typeface="Tahoma"/>
                          <a:cs typeface="Tahoma"/>
                          <a:sym typeface="Tahoma"/>
                        </a:rPr>
                        <a:t>Hyperscale</a:t>
                      </a:r>
                    </a:p>
                  </a:txBody>
                  <a:tcPr marL="12700" marR="12700" marT="12700" marB="12700" anchor="ctr" horzOverflow="overflow"/>
                </a:tc>
                <a:tc>
                  <a:txBody>
                    <a:bodyPr/>
                    <a:lstStyle/>
                    <a:p>
                      <a:pPr algn="l">
                        <a:defRPr sz="1800" b="0"/>
                      </a:pPr>
                      <a:r>
                        <a:rPr sz="2400" dirty="0">
                          <a:latin typeface="Tahoma"/>
                          <a:ea typeface="Tahoma"/>
                          <a:cs typeface="Tahoma"/>
                          <a:sym typeface="Tahoma"/>
                        </a:rPr>
                        <a:t>In data centre terms, this reflects the ability to scale to deal with different computing demands. Also used to refer to the largest IT companies.</a:t>
                      </a:r>
                    </a:p>
                  </a:txBody>
                  <a:tcPr marL="12700" marR="12700" marT="12700" marB="12700" anchor="ctr" horzOverflow="overflow"/>
                </a:tc>
                <a:extLst>
                  <a:ext uri="{0D108BD9-81ED-4DB2-BD59-A6C34878D82A}">
                    <a16:rowId xmlns:a16="http://schemas.microsoft.com/office/drawing/2014/main" val="10006"/>
                  </a:ext>
                </a:extLst>
              </a:tr>
              <a:tr h="952500">
                <a:tc>
                  <a:txBody>
                    <a:bodyPr/>
                    <a:lstStyle/>
                    <a:p>
                      <a:pPr algn="ctr">
                        <a:defRPr sz="1800" b="0"/>
                      </a:pPr>
                      <a:r>
                        <a:rPr sz="2400" b="1" dirty="0">
                          <a:latin typeface="Tahoma"/>
                          <a:ea typeface="Tahoma"/>
                          <a:cs typeface="Tahoma"/>
                          <a:sym typeface="Tahoma"/>
                        </a:rPr>
                        <a:t>Latency</a:t>
                      </a:r>
                    </a:p>
                  </a:txBody>
                  <a:tcPr marL="12700" marR="12700" marT="12700" marB="12700" anchor="ctr" horzOverflow="overflow"/>
                </a:tc>
                <a:tc>
                  <a:txBody>
                    <a:bodyPr/>
                    <a:lstStyle/>
                    <a:p>
                      <a:pPr algn="l">
                        <a:defRPr sz="1800" b="0"/>
                      </a:pPr>
                      <a:r>
                        <a:rPr sz="2400" dirty="0">
                          <a:latin typeface="Tahoma"/>
                          <a:ea typeface="Tahoma"/>
                          <a:cs typeface="Tahoma"/>
                          <a:sym typeface="Tahoma"/>
                        </a:rPr>
                        <a:t>In data centre terms, this reflects the need for sites to be close to the companies using them so tasks can be completed as quickly as possible e.g. financial services in London.</a:t>
                      </a:r>
                    </a:p>
                  </a:txBody>
                  <a:tcPr marL="12700" marR="12700" marT="12700" marB="12700" anchor="ctr" horzOverflow="overflow"/>
                </a:tc>
                <a:extLst>
                  <a:ext uri="{0D108BD9-81ED-4DB2-BD59-A6C34878D82A}">
                    <a16:rowId xmlns:a16="http://schemas.microsoft.com/office/drawing/2014/main" val="10007"/>
                  </a:ext>
                </a:extLst>
              </a:tr>
              <a:tr h="762000">
                <a:tc>
                  <a:txBody>
                    <a:bodyPr/>
                    <a:lstStyle/>
                    <a:p>
                      <a:pPr algn="ctr">
                        <a:defRPr sz="1800" b="0"/>
                      </a:pPr>
                      <a:r>
                        <a:rPr sz="2400" b="1" dirty="0">
                          <a:latin typeface="Tahoma"/>
                          <a:ea typeface="Tahoma"/>
                          <a:cs typeface="Tahoma"/>
                          <a:sym typeface="Tahoma"/>
                        </a:rPr>
                        <a:t>Managed service</a:t>
                      </a:r>
                    </a:p>
                  </a:txBody>
                  <a:tcPr marL="12700" marR="12700" marT="12700" marB="12700" anchor="ctr" horzOverflow="overflow"/>
                </a:tc>
                <a:tc>
                  <a:txBody>
                    <a:bodyPr/>
                    <a:lstStyle/>
                    <a:p>
                      <a:pPr algn="l">
                        <a:defRPr sz="1800" b="0"/>
                      </a:pPr>
                      <a:r>
                        <a:rPr sz="2400" dirty="0">
                          <a:latin typeface="Tahoma"/>
                          <a:ea typeface="Tahoma"/>
                          <a:cs typeface="Tahoma"/>
                          <a:sym typeface="Tahoma"/>
                        </a:rPr>
                        <a:t>For data centres, this means a site operator leases access to customers so they don't have to buy their own site.</a:t>
                      </a:r>
                    </a:p>
                  </a:txBody>
                  <a:tcPr marL="12700" marR="12700" marT="12700" marB="12700" anchor="ctr" horzOverflow="overflow"/>
                </a:tc>
                <a:extLst>
                  <a:ext uri="{0D108BD9-81ED-4DB2-BD59-A6C34878D82A}">
                    <a16:rowId xmlns:a16="http://schemas.microsoft.com/office/drawing/2014/main" val="10008"/>
                  </a:ext>
                </a:extLst>
              </a:tr>
              <a:tr h="762000">
                <a:tc>
                  <a:txBody>
                    <a:bodyPr/>
                    <a:lstStyle/>
                    <a:p>
                      <a:pPr algn="ctr">
                        <a:defRPr sz="1800" b="0"/>
                      </a:pPr>
                      <a:r>
                        <a:rPr sz="2400" b="1" dirty="0">
                          <a:latin typeface="Tahoma"/>
                          <a:ea typeface="Tahoma"/>
                          <a:cs typeface="Tahoma"/>
                          <a:sym typeface="Tahoma"/>
                        </a:rPr>
                        <a:t>Network operator</a:t>
                      </a:r>
                    </a:p>
                  </a:txBody>
                  <a:tcPr marL="12700" marR="12700" marT="12700" marB="12700" anchor="ctr" horzOverflow="overflow"/>
                </a:tc>
                <a:tc>
                  <a:txBody>
                    <a:bodyPr/>
                    <a:lstStyle/>
                    <a:p>
                      <a:pPr algn="l">
                        <a:defRPr sz="1800" b="0"/>
                      </a:pPr>
                      <a:r>
                        <a:rPr sz="2400" dirty="0">
                          <a:latin typeface="Tahoma"/>
                          <a:ea typeface="Tahoma"/>
                          <a:cs typeface="Tahoma"/>
                          <a:sym typeface="Tahoma"/>
                        </a:rPr>
                        <a:t>In the context of data centres, these are data centres used for telecoms and internet provision.</a:t>
                      </a:r>
                    </a:p>
                  </a:txBody>
                  <a:tcPr marL="12700" marR="12700" marT="12700" marB="12700" anchor="ctr" horzOverflow="overflow"/>
                </a:tc>
                <a:extLst>
                  <a:ext uri="{0D108BD9-81ED-4DB2-BD59-A6C34878D82A}">
                    <a16:rowId xmlns:a16="http://schemas.microsoft.com/office/drawing/2014/main" val="10009"/>
                  </a:ext>
                </a:extLst>
              </a:tr>
              <a:tr h="952500">
                <a:tc>
                  <a:txBody>
                    <a:bodyPr/>
                    <a:lstStyle/>
                    <a:p>
                      <a:pPr algn="ctr">
                        <a:defRPr sz="1800" b="0"/>
                      </a:pPr>
                      <a:r>
                        <a:rPr sz="2400" b="1" dirty="0">
                          <a:latin typeface="Tahoma"/>
                          <a:ea typeface="Tahoma"/>
                          <a:cs typeface="Tahoma"/>
                          <a:sym typeface="Tahoma"/>
                        </a:rPr>
                        <a:t>Redundancy</a:t>
                      </a:r>
                    </a:p>
                  </a:txBody>
                  <a:tcPr marL="12700" marR="12700" marT="12700" marB="12700" anchor="ctr" horzOverflow="overflow"/>
                </a:tc>
                <a:tc>
                  <a:txBody>
                    <a:bodyPr/>
                    <a:lstStyle/>
                    <a:p>
                      <a:pPr algn="l">
                        <a:defRPr sz="1800" b="0"/>
                      </a:pPr>
                      <a:r>
                        <a:rPr sz="2400" dirty="0">
                          <a:latin typeface="Tahoma"/>
                          <a:ea typeface="Tahoma"/>
                          <a:cs typeface="Tahoma"/>
                          <a:sym typeface="Tahoma"/>
                        </a:rPr>
                        <a:t>For data centres that host cloud services, redundancy means if one fails, another is available to use. Closely linked to ‘Availability’.</a:t>
                      </a:r>
                    </a:p>
                  </a:txBody>
                  <a:tcPr marL="12700" marR="12700" marT="12700" marB="12700" anchor="ctr" horzOverflow="overflow"/>
                </a:tc>
                <a:extLst>
                  <a:ext uri="{0D108BD9-81ED-4DB2-BD59-A6C34878D82A}">
                    <a16:rowId xmlns:a16="http://schemas.microsoft.com/office/drawing/2014/main" val="10010"/>
                  </a:ext>
                </a:extLst>
              </a:tr>
              <a:tr h="762000">
                <a:tc>
                  <a:txBody>
                    <a:bodyPr/>
                    <a:lstStyle/>
                    <a:p>
                      <a:pPr algn="ctr">
                        <a:defRPr sz="1800" b="0"/>
                      </a:pPr>
                      <a:r>
                        <a:rPr sz="2400" b="1" dirty="0">
                          <a:latin typeface="Tahoma"/>
                          <a:ea typeface="Tahoma"/>
                          <a:cs typeface="Tahoma"/>
                          <a:sym typeface="Tahoma"/>
                        </a:rPr>
                        <a:t>Reliability</a:t>
                      </a:r>
                    </a:p>
                  </a:txBody>
                  <a:tcPr marL="12700" marR="12700" marT="12700" marB="12700" anchor="ctr" horzOverflow="overflow"/>
                </a:tc>
                <a:tc>
                  <a:txBody>
                    <a:bodyPr/>
                    <a:lstStyle/>
                    <a:p>
                      <a:pPr algn="l">
                        <a:defRPr sz="1800" b="0"/>
                      </a:pPr>
                      <a:r>
                        <a:rPr sz="2400" dirty="0">
                          <a:latin typeface="Tahoma"/>
                          <a:ea typeface="Tahoma"/>
                          <a:cs typeface="Tahoma"/>
                          <a:sym typeface="Tahoma"/>
                        </a:rPr>
                        <a:t>A focus for data centres operators to demonstrate that this infrastructure can be relied on. </a:t>
                      </a:r>
                    </a:p>
                  </a:txBody>
                  <a:tcPr marL="12700" marR="12700" marT="12700" marB="12700" anchor="ctr" horzOverflow="overflow"/>
                </a:tc>
                <a:extLst>
                  <a:ext uri="{0D108BD9-81ED-4DB2-BD59-A6C34878D82A}">
                    <a16:rowId xmlns:a16="http://schemas.microsoft.com/office/drawing/2014/main" val="10011"/>
                  </a:ext>
                </a:extLst>
              </a:tr>
            </a:tbl>
          </a:graphicData>
        </a:graphic>
      </p:graphicFrame>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map-of-uk-with-detailed-country-map-line-map-png.png" descr="map-of-uk-with-detailed-country-map-line-map-png.png"/>
          <p:cNvPicPr>
            <a:picLocks noChangeAspect="1"/>
          </p:cNvPicPr>
          <p:nvPr/>
        </p:nvPicPr>
        <p:blipFill>
          <a:blip r:embed="rId3"/>
          <a:stretch>
            <a:fillRect/>
          </a:stretch>
        </p:blipFill>
        <p:spPr>
          <a:xfrm>
            <a:off x="6382206" y="764278"/>
            <a:ext cx="8093227" cy="12187444"/>
          </a:xfrm>
          <a:prstGeom prst="rect">
            <a:avLst/>
          </a:prstGeom>
          <a:ln w="12700">
            <a:miter lim="400000"/>
          </a:ln>
        </p:spPr>
      </p:pic>
      <p:sp>
        <p:nvSpPr>
          <p:cNvPr id="172" name="Reframing data"/>
          <p:cNvSpPr txBox="1"/>
          <p:nvPr/>
        </p:nvSpPr>
        <p:spPr>
          <a:xfrm>
            <a:off x="4917871" y="8389266"/>
            <a:ext cx="3706387" cy="13851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825500">
              <a:lnSpc>
                <a:spcPct val="60000"/>
              </a:lnSpc>
              <a:spcBef>
                <a:spcPts val="1500"/>
              </a:spcBef>
              <a:defRPr sz="2400" b="1">
                <a:solidFill>
                  <a:srgbClr val="262626"/>
                </a:solidFill>
                <a:latin typeface="Tahoma"/>
                <a:ea typeface="Tahoma"/>
                <a:cs typeface="Tahoma"/>
                <a:sym typeface="Tahoma"/>
              </a:defRPr>
            </a:pPr>
            <a:r>
              <a:rPr dirty="0"/>
              <a:t>North Wales Zone</a:t>
            </a:r>
          </a:p>
          <a:p>
            <a:pPr defTabSz="825500">
              <a:lnSpc>
                <a:spcPct val="60000"/>
              </a:lnSpc>
              <a:spcBef>
                <a:spcPts val="1500"/>
              </a:spcBef>
              <a:defRPr sz="2400">
                <a:solidFill>
                  <a:srgbClr val="262626"/>
                </a:solidFill>
                <a:latin typeface="Tahoma"/>
                <a:ea typeface="Tahoma"/>
                <a:cs typeface="Tahoma"/>
                <a:sym typeface="Tahoma"/>
              </a:defRPr>
            </a:pPr>
            <a:r>
              <a:rPr dirty="0"/>
              <a:t>Prosperity Parc, Anglesey</a:t>
            </a:r>
          </a:p>
          <a:p>
            <a:pPr defTabSz="825500">
              <a:lnSpc>
                <a:spcPct val="60000"/>
              </a:lnSpc>
              <a:spcBef>
                <a:spcPts val="1500"/>
              </a:spcBef>
              <a:defRPr sz="2400">
                <a:solidFill>
                  <a:srgbClr val="262626"/>
                </a:solidFill>
                <a:latin typeface="Tahoma"/>
                <a:ea typeface="Tahoma"/>
                <a:cs typeface="Tahoma"/>
                <a:sym typeface="Tahoma"/>
              </a:defRPr>
            </a:pPr>
            <a:r>
              <a:rPr dirty="0"/>
              <a:t>Trawsfynydd, Gwynedd</a:t>
            </a:r>
          </a:p>
        </p:txBody>
      </p:sp>
      <p:pic>
        <p:nvPicPr>
          <p:cNvPr id="173" name="Open Data Manchester LOGO BBT COL TRA RGB.png" descr="Open Data Manchester LOGO BBT COL TRA RGB.png"/>
          <p:cNvPicPr>
            <a:picLocks noChangeAspect="1"/>
          </p:cNvPicPr>
          <p:nvPr/>
        </p:nvPicPr>
        <p:blipFill>
          <a:blip r:embed="rId4"/>
          <a:stretch>
            <a:fillRect/>
          </a:stretch>
        </p:blipFill>
        <p:spPr>
          <a:xfrm>
            <a:off x="19088033" y="11931752"/>
            <a:ext cx="4652028" cy="1197898"/>
          </a:xfrm>
          <a:prstGeom prst="rect">
            <a:avLst/>
          </a:prstGeom>
          <a:ln w="12700">
            <a:miter lim="400000"/>
          </a:ln>
        </p:spPr>
      </p:pic>
      <p:graphicFrame>
        <p:nvGraphicFramePr>
          <p:cNvPr id="174" name="Table 15"/>
          <p:cNvGraphicFramePr/>
          <p:nvPr/>
        </p:nvGraphicFramePr>
        <p:xfrm>
          <a:off x="17553770" y="1874255"/>
          <a:ext cx="5690352" cy="8693187"/>
        </p:xfrm>
        <a:graphic>
          <a:graphicData uri="http://schemas.openxmlformats.org/drawingml/2006/table">
            <a:tbl>
              <a:tblPr>
                <a:tableStyleId>{4C3C2611-4C71-4FC5-86AE-919BDF0F9419}</a:tableStyleId>
              </a:tblPr>
              <a:tblGrid>
                <a:gridCol w="2840797">
                  <a:extLst>
                    <a:ext uri="{9D8B030D-6E8A-4147-A177-3AD203B41FA5}">
                      <a16:colId xmlns:a16="http://schemas.microsoft.com/office/drawing/2014/main" val="20000"/>
                    </a:ext>
                  </a:extLst>
                </a:gridCol>
                <a:gridCol w="2849555">
                  <a:extLst>
                    <a:ext uri="{9D8B030D-6E8A-4147-A177-3AD203B41FA5}">
                      <a16:colId xmlns:a16="http://schemas.microsoft.com/office/drawing/2014/main" val="20001"/>
                    </a:ext>
                  </a:extLst>
                </a:gridCol>
              </a:tblGrid>
              <a:tr h="1156849">
                <a:tc>
                  <a:txBody>
                    <a:bodyPr/>
                    <a:lstStyle/>
                    <a:p>
                      <a:pPr algn="ctr">
                        <a:defRPr sz="1800" b="0"/>
                      </a:pPr>
                      <a:r>
                        <a:rPr sz="2400" b="1" dirty="0">
                          <a:latin typeface="Tahoma"/>
                          <a:ea typeface="Tahoma"/>
                          <a:cs typeface="Tahoma"/>
                          <a:sym typeface="Tahoma"/>
                        </a:rPr>
                        <a:t>Region (GB)</a:t>
                      </a:r>
                    </a:p>
                  </a:txBody>
                  <a:tcPr marL="6350" marR="6350" marT="6350" marB="6350" anchor="ctr" horzOverflow="overflow"/>
                </a:tc>
                <a:tc>
                  <a:txBody>
                    <a:bodyPr/>
                    <a:lstStyle/>
                    <a:p>
                      <a:pPr algn="ctr">
                        <a:defRPr sz="2400">
                          <a:latin typeface="Tahoma"/>
                          <a:ea typeface="Tahoma"/>
                          <a:cs typeface="Tahoma"/>
                          <a:sym typeface="Tahoma"/>
                        </a:defRPr>
                      </a:pPr>
                      <a:r>
                        <a:rPr dirty="0"/>
                        <a:t>*Rated IT load  </a:t>
                      </a:r>
                    </a:p>
                    <a:p>
                      <a:pPr algn="ctr">
                        <a:defRPr sz="2400">
                          <a:latin typeface="Tahoma"/>
                          <a:ea typeface="Tahoma"/>
                          <a:cs typeface="Tahoma"/>
                          <a:sym typeface="Tahoma"/>
                        </a:defRPr>
                      </a:pPr>
                      <a:r>
                        <a:rPr dirty="0"/>
                        <a:t>(MW, 2024)</a:t>
                      </a:r>
                    </a:p>
                  </a:txBody>
                  <a:tcPr marL="6350" marR="6350" marT="6350" marB="6350" anchor="ctr" horzOverflow="overflow"/>
                </a:tc>
                <a:extLst>
                  <a:ext uri="{0D108BD9-81ED-4DB2-BD59-A6C34878D82A}">
                    <a16:rowId xmlns:a16="http://schemas.microsoft.com/office/drawing/2014/main" val="10000"/>
                  </a:ext>
                </a:extLst>
              </a:tr>
              <a:tr h="601301">
                <a:tc>
                  <a:txBody>
                    <a:bodyPr/>
                    <a:lstStyle/>
                    <a:p>
                      <a:pPr algn="ctr">
                        <a:defRPr sz="1800" b="0"/>
                      </a:pPr>
                      <a:r>
                        <a:rPr sz="2400" dirty="0">
                          <a:latin typeface="Tahoma"/>
                          <a:ea typeface="Tahoma"/>
                          <a:cs typeface="Tahoma"/>
                          <a:sym typeface="Tahoma"/>
                        </a:rPr>
                        <a:t>London</a:t>
                      </a:r>
                    </a:p>
                  </a:txBody>
                  <a:tcPr marL="6350" marR="6350" marT="6350" marB="6350" anchor="ctr" horzOverflow="overflow"/>
                </a:tc>
                <a:tc>
                  <a:txBody>
                    <a:bodyPr/>
                    <a:lstStyle/>
                    <a:p>
                      <a:pPr algn="ctr">
                        <a:defRPr sz="1800" b="0"/>
                      </a:pPr>
                      <a:r>
                        <a:rPr sz="2400" dirty="0">
                          <a:latin typeface="Tahoma"/>
                          <a:ea typeface="Tahoma"/>
                          <a:cs typeface="Tahoma"/>
                          <a:sym typeface="Tahoma"/>
                        </a:rPr>
                        <a:t>1,048</a:t>
                      </a:r>
                    </a:p>
                  </a:txBody>
                  <a:tcPr marL="6350" marR="6350" marT="6350" marB="6350" anchor="ctr" horzOverflow="overflow"/>
                </a:tc>
                <a:extLst>
                  <a:ext uri="{0D108BD9-81ED-4DB2-BD59-A6C34878D82A}">
                    <a16:rowId xmlns:a16="http://schemas.microsoft.com/office/drawing/2014/main" val="10001"/>
                  </a:ext>
                </a:extLst>
              </a:tr>
              <a:tr h="601301">
                <a:tc>
                  <a:txBody>
                    <a:bodyPr/>
                    <a:lstStyle/>
                    <a:p>
                      <a:pPr algn="ctr">
                        <a:defRPr sz="1800" b="0"/>
                      </a:pPr>
                      <a:r>
                        <a:rPr sz="2400" dirty="0">
                          <a:latin typeface="Tahoma"/>
                          <a:ea typeface="Tahoma"/>
                          <a:cs typeface="Tahoma"/>
                          <a:sym typeface="Tahoma"/>
                        </a:rPr>
                        <a:t>Wales</a:t>
                      </a:r>
                    </a:p>
                  </a:txBody>
                  <a:tcPr marL="6350" marR="6350" marT="6350" marB="6350" anchor="ctr" horzOverflow="overflow"/>
                </a:tc>
                <a:tc>
                  <a:txBody>
                    <a:bodyPr/>
                    <a:lstStyle/>
                    <a:p>
                      <a:pPr algn="ctr">
                        <a:defRPr sz="1800" b="0"/>
                      </a:pPr>
                      <a:r>
                        <a:rPr sz="2400" dirty="0">
                          <a:latin typeface="Tahoma"/>
                          <a:ea typeface="Tahoma"/>
                          <a:cs typeface="Tahoma"/>
                          <a:sym typeface="Tahoma"/>
                        </a:rPr>
                        <a:t>154</a:t>
                      </a:r>
                    </a:p>
                  </a:txBody>
                  <a:tcPr marL="6350" marR="6350" marT="6350" marB="6350" anchor="ctr" horzOverflow="overflow"/>
                </a:tc>
                <a:extLst>
                  <a:ext uri="{0D108BD9-81ED-4DB2-BD59-A6C34878D82A}">
                    <a16:rowId xmlns:a16="http://schemas.microsoft.com/office/drawing/2014/main" val="10002"/>
                  </a:ext>
                </a:extLst>
              </a:tr>
              <a:tr h="601301">
                <a:tc>
                  <a:txBody>
                    <a:bodyPr/>
                    <a:lstStyle/>
                    <a:p>
                      <a:pPr algn="ctr">
                        <a:defRPr sz="1800" b="0"/>
                      </a:pPr>
                      <a:r>
                        <a:rPr sz="2400" dirty="0">
                          <a:latin typeface="Tahoma"/>
                          <a:ea typeface="Tahoma"/>
                          <a:cs typeface="Tahoma"/>
                          <a:sym typeface="Tahoma"/>
                        </a:rPr>
                        <a:t>South East</a:t>
                      </a:r>
                    </a:p>
                  </a:txBody>
                  <a:tcPr marL="6350" marR="6350" marT="6350" marB="6350" anchor="ctr" horzOverflow="overflow"/>
                </a:tc>
                <a:tc>
                  <a:txBody>
                    <a:bodyPr/>
                    <a:lstStyle/>
                    <a:p>
                      <a:pPr algn="ctr">
                        <a:defRPr sz="1800" b="0"/>
                      </a:pPr>
                      <a:r>
                        <a:rPr sz="2400" dirty="0">
                          <a:latin typeface="Tahoma"/>
                          <a:ea typeface="Tahoma"/>
                          <a:cs typeface="Tahoma"/>
                          <a:sym typeface="Tahoma"/>
                        </a:rPr>
                        <a:t>128</a:t>
                      </a:r>
                    </a:p>
                  </a:txBody>
                  <a:tcPr marL="6350" marR="6350" marT="6350" marB="6350" anchor="ctr" horzOverflow="overflow"/>
                </a:tc>
                <a:extLst>
                  <a:ext uri="{0D108BD9-81ED-4DB2-BD59-A6C34878D82A}">
                    <a16:rowId xmlns:a16="http://schemas.microsoft.com/office/drawing/2014/main" val="10003"/>
                  </a:ext>
                </a:extLst>
              </a:tr>
              <a:tr h="601301">
                <a:tc>
                  <a:txBody>
                    <a:bodyPr/>
                    <a:lstStyle/>
                    <a:p>
                      <a:pPr algn="ctr">
                        <a:defRPr sz="1800" b="0"/>
                      </a:pPr>
                      <a:r>
                        <a:rPr sz="2400" dirty="0">
                          <a:latin typeface="Tahoma"/>
                          <a:ea typeface="Tahoma"/>
                          <a:cs typeface="Tahoma"/>
                          <a:sym typeface="Tahoma"/>
                        </a:rPr>
                        <a:t>South West</a:t>
                      </a:r>
                    </a:p>
                  </a:txBody>
                  <a:tcPr marL="6350" marR="6350" marT="6350" marB="6350" anchor="ctr" horzOverflow="overflow"/>
                </a:tc>
                <a:tc>
                  <a:txBody>
                    <a:bodyPr/>
                    <a:lstStyle/>
                    <a:p>
                      <a:pPr algn="ctr">
                        <a:defRPr sz="1800" b="0"/>
                      </a:pPr>
                      <a:r>
                        <a:rPr sz="2400" dirty="0">
                          <a:latin typeface="Tahoma"/>
                          <a:ea typeface="Tahoma"/>
                          <a:cs typeface="Tahoma"/>
                          <a:sym typeface="Tahoma"/>
                        </a:rPr>
                        <a:t>53</a:t>
                      </a:r>
                    </a:p>
                  </a:txBody>
                  <a:tcPr marL="6350" marR="6350" marT="6350" marB="6350" anchor="ctr" horzOverflow="overflow"/>
                </a:tc>
                <a:extLst>
                  <a:ext uri="{0D108BD9-81ED-4DB2-BD59-A6C34878D82A}">
                    <a16:rowId xmlns:a16="http://schemas.microsoft.com/office/drawing/2014/main" val="10004"/>
                  </a:ext>
                </a:extLst>
              </a:tr>
              <a:tr h="601301">
                <a:tc>
                  <a:txBody>
                    <a:bodyPr/>
                    <a:lstStyle/>
                    <a:p>
                      <a:pPr algn="ctr">
                        <a:defRPr sz="1800" b="0"/>
                      </a:pPr>
                      <a:r>
                        <a:rPr sz="2400" dirty="0">
                          <a:latin typeface="Tahoma"/>
                          <a:ea typeface="Tahoma"/>
                          <a:cs typeface="Tahoma"/>
                          <a:sym typeface="Tahoma"/>
                        </a:rPr>
                        <a:t>North West</a:t>
                      </a:r>
                    </a:p>
                  </a:txBody>
                  <a:tcPr marL="6350" marR="6350" marT="6350" marB="6350" anchor="ctr" horzOverflow="overflow"/>
                </a:tc>
                <a:tc>
                  <a:txBody>
                    <a:bodyPr/>
                    <a:lstStyle/>
                    <a:p>
                      <a:pPr algn="ctr">
                        <a:defRPr sz="1800" b="0"/>
                      </a:pPr>
                      <a:r>
                        <a:rPr sz="2400" dirty="0">
                          <a:latin typeface="Tahoma"/>
                          <a:ea typeface="Tahoma"/>
                          <a:cs typeface="Tahoma"/>
                          <a:sym typeface="Tahoma"/>
                        </a:rPr>
                        <a:t>52</a:t>
                      </a:r>
                    </a:p>
                  </a:txBody>
                  <a:tcPr marL="6350" marR="6350" marT="6350" marB="6350" anchor="ctr" horzOverflow="overflow"/>
                </a:tc>
                <a:extLst>
                  <a:ext uri="{0D108BD9-81ED-4DB2-BD59-A6C34878D82A}">
                    <a16:rowId xmlns:a16="http://schemas.microsoft.com/office/drawing/2014/main" val="10005"/>
                  </a:ext>
                </a:extLst>
              </a:tr>
              <a:tr h="601301">
                <a:tc>
                  <a:txBody>
                    <a:bodyPr/>
                    <a:lstStyle/>
                    <a:p>
                      <a:pPr algn="ctr">
                        <a:defRPr sz="1800" b="0"/>
                      </a:pPr>
                      <a:r>
                        <a:rPr sz="2400" dirty="0">
                          <a:latin typeface="Tahoma"/>
                          <a:ea typeface="Tahoma"/>
                          <a:cs typeface="Tahoma"/>
                          <a:sym typeface="Tahoma"/>
                        </a:rPr>
                        <a:t>East</a:t>
                      </a:r>
                    </a:p>
                  </a:txBody>
                  <a:tcPr marL="6350" marR="6350" marT="6350" marB="6350" anchor="ctr" horzOverflow="overflow"/>
                </a:tc>
                <a:tc>
                  <a:txBody>
                    <a:bodyPr/>
                    <a:lstStyle/>
                    <a:p>
                      <a:pPr algn="ctr">
                        <a:defRPr sz="1800" b="0"/>
                      </a:pPr>
                      <a:r>
                        <a:rPr sz="2400" dirty="0">
                          <a:latin typeface="Tahoma"/>
                          <a:ea typeface="Tahoma"/>
                          <a:cs typeface="Tahoma"/>
                          <a:sym typeface="Tahoma"/>
                        </a:rPr>
                        <a:t>44</a:t>
                      </a:r>
                    </a:p>
                  </a:txBody>
                  <a:tcPr marL="6350" marR="6350" marT="6350" marB="6350" anchor="ctr" horzOverflow="overflow"/>
                </a:tc>
                <a:extLst>
                  <a:ext uri="{0D108BD9-81ED-4DB2-BD59-A6C34878D82A}">
                    <a16:rowId xmlns:a16="http://schemas.microsoft.com/office/drawing/2014/main" val="10006"/>
                  </a:ext>
                </a:extLst>
              </a:tr>
              <a:tr h="601301">
                <a:tc>
                  <a:txBody>
                    <a:bodyPr/>
                    <a:lstStyle/>
                    <a:p>
                      <a:pPr algn="ctr">
                        <a:defRPr sz="1800" b="0"/>
                      </a:pPr>
                      <a:r>
                        <a:rPr sz="2400" dirty="0">
                          <a:latin typeface="Tahoma"/>
                          <a:ea typeface="Tahoma"/>
                          <a:cs typeface="Tahoma"/>
                          <a:sym typeface="Tahoma"/>
                        </a:rPr>
                        <a:t>Scotland</a:t>
                      </a:r>
                    </a:p>
                  </a:txBody>
                  <a:tcPr marL="6350" marR="6350" marT="6350" marB="6350" anchor="ctr" horzOverflow="overflow"/>
                </a:tc>
                <a:tc>
                  <a:txBody>
                    <a:bodyPr/>
                    <a:lstStyle/>
                    <a:p>
                      <a:pPr algn="ctr">
                        <a:defRPr sz="1800" b="0"/>
                      </a:pPr>
                      <a:r>
                        <a:rPr sz="2400" dirty="0">
                          <a:latin typeface="Tahoma"/>
                          <a:ea typeface="Tahoma"/>
                          <a:cs typeface="Tahoma"/>
                          <a:sym typeface="Tahoma"/>
                        </a:rPr>
                        <a:t>30</a:t>
                      </a:r>
                    </a:p>
                  </a:txBody>
                  <a:tcPr marL="6350" marR="6350" marT="6350" marB="6350" anchor="ctr" horzOverflow="overflow"/>
                </a:tc>
                <a:extLst>
                  <a:ext uri="{0D108BD9-81ED-4DB2-BD59-A6C34878D82A}">
                    <a16:rowId xmlns:a16="http://schemas.microsoft.com/office/drawing/2014/main" val="10007"/>
                  </a:ext>
                </a:extLst>
              </a:tr>
              <a:tr h="601301">
                <a:tc>
                  <a:txBody>
                    <a:bodyPr/>
                    <a:lstStyle/>
                    <a:p>
                      <a:pPr algn="ctr">
                        <a:defRPr sz="1800" b="0"/>
                      </a:pPr>
                      <a:r>
                        <a:rPr sz="2400" dirty="0">
                          <a:latin typeface="Tahoma"/>
                          <a:ea typeface="Tahoma"/>
                          <a:cs typeface="Tahoma"/>
                          <a:sym typeface="Tahoma"/>
                        </a:rPr>
                        <a:t>North East</a:t>
                      </a:r>
                    </a:p>
                  </a:txBody>
                  <a:tcPr marL="6350" marR="6350" marT="6350" marB="6350" anchor="ctr" horzOverflow="overflow"/>
                </a:tc>
                <a:tc>
                  <a:txBody>
                    <a:bodyPr/>
                    <a:lstStyle/>
                    <a:p>
                      <a:pPr algn="ctr">
                        <a:defRPr sz="1800" b="0"/>
                      </a:pPr>
                      <a:r>
                        <a:rPr sz="2400" dirty="0">
                          <a:latin typeface="Tahoma"/>
                          <a:ea typeface="Tahoma"/>
                          <a:cs typeface="Tahoma"/>
                          <a:sym typeface="Tahoma"/>
                        </a:rPr>
                        <a:t>17</a:t>
                      </a:r>
                    </a:p>
                  </a:txBody>
                  <a:tcPr marL="6350" marR="6350" marT="6350" marB="6350" anchor="ctr" horzOverflow="overflow"/>
                </a:tc>
                <a:extLst>
                  <a:ext uri="{0D108BD9-81ED-4DB2-BD59-A6C34878D82A}">
                    <a16:rowId xmlns:a16="http://schemas.microsoft.com/office/drawing/2014/main" val="10008"/>
                  </a:ext>
                </a:extLst>
              </a:tr>
              <a:tr h="762000">
                <a:tc>
                  <a:txBody>
                    <a:bodyPr/>
                    <a:lstStyle/>
                    <a:p>
                      <a:pPr algn="ctr">
                        <a:defRPr sz="1800" b="0"/>
                      </a:pPr>
                      <a:r>
                        <a:rPr sz="2400" dirty="0">
                          <a:latin typeface="Tahoma"/>
                          <a:ea typeface="Tahoma"/>
                          <a:cs typeface="Tahoma"/>
                          <a:sym typeface="Tahoma"/>
                        </a:rPr>
                        <a:t>Yorkshire and the Humber</a:t>
                      </a:r>
                    </a:p>
                  </a:txBody>
                  <a:tcPr marL="6350" marR="6350" marT="6350" marB="6350" anchor="ctr" horzOverflow="overflow"/>
                </a:tc>
                <a:tc>
                  <a:txBody>
                    <a:bodyPr/>
                    <a:lstStyle/>
                    <a:p>
                      <a:pPr algn="ctr">
                        <a:defRPr sz="1800" b="0"/>
                      </a:pPr>
                      <a:r>
                        <a:rPr sz="2400" dirty="0">
                          <a:latin typeface="Tahoma"/>
                          <a:ea typeface="Tahoma"/>
                          <a:cs typeface="Tahoma"/>
                          <a:sym typeface="Tahoma"/>
                        </a:rPr>
                        <a:t>16</a:t>
                      </a:r>
                    </a:p>
                  </a:txBody>
                  <a:tcPr marL="6350" marR="6350" marT="6350" marB="6350" anchor="ctr" horzOverflow="overflow"/>
                </a:tc>
                <a:extLst>
                  <a:ext uri="{0D108BD9-81ED-4DB2-BD59-A6C34878D82A}">
                    <a16:rowId xmlns:a16="http://schemas.microsoft.com/office/drawing/2014/main" val="10009"/>
                  </a:ext>
                </a:extLst>
              </a:tr>
              <a:tr h="601301">
                <a:tc>
                  <a:txBody>
                    <a:bodyPr/>
                    <a:lstStyle/>
                    <a:p>
                      <a:pPr algn="ctr">
                        <a:defRPr sz="1800" b="0"/>
                      </a:pPr>
                      <a:r>
                        <a:rPr sz="2400" dirty="0">
                          <a:latin typeface="Tahoma"/>
                          <a:ea typeface="Tahoma"/>
                          <a:cs typeface="Tahoma"/>
                          <a:sym typeface="Tahoma"/>
                        </a:rPr>
                        <a:t>West Midlands</a:t>
                      </a:r>
                    </a:p>
                  </a:txBody>
                  <a:tcPr marL="6350" marR="6350" marT="6350" marB="6350" anchor="ctr" horzOverflow="overflow"/>
                </a:tc>
                <a:tc>
                  <a:txBody>
                    <a:bodyPr/>
                    <a:lstStyle/>
                    <a:p>
                      <a:pPr algn="ctr">
                        <a:defRPr sz="1800" b="0"/>
                      </a:pPr>
                      <a:r>
                        <a:rPr sz="2400" dirty="0">
                          <a:latin typeface="Tahoma"/>
                          <a:ea typeface="Tahoma"/>
                          <a:cs typeface="Tahoma"/>
                          <a:sym typeface="Tahoma"/>
                        </a:rPr>
                        <a:t>15</a:t>
                      </a:r>
                    </a:p>
                  </a:txBody>
                  <a:tcPr marL="6350" marR="6350" marT="6350" marB="6350" anchor="ctr" horzOverflow="overflow"/>
                </a:tc>
                <a:extLst>
                  <a:ext uri="{0D108BD9-81ED-4DB2-BD59-A6C34878D82A}">
                    <a16:rowId xmlns:a16="http://schemas.microsoft.com/office/drawing/2014/main" val="10010"/>
                  </a:ext>
                </a:extLst>
              </a:tr>
              <a:tr h="601301">
                <a:tc>
                  <a:txBody>
                    <a:bodyPr/>
                    <a:lstStyle/>
                    <a:p>
                      <a:pPr algn="ctr">
                        <a:defRPr sz="1800" b="0"/>
                      </a:pPr>
                      <a:r>
                        <a:rPr sz="2400" dirty="0">
                          <a:latin typeface="Tahoma"/>
                          <a:ea typeface="Tahoma"/>
                          <a:cs typeface="Tahoma"/>
                          <a:sym typeface="Tahoma"/>
                        </a:rPr>
                        <a:t>East Midlands</a:t>
                      </a:r>
                    </a:p>
                  </a:txBody>
                  <a:tcPr marL="6350" marR="6350" marT="6350" marB="6350" anchor="ctr" horzOverflow="overflow"/>
                </a:tc>
                <a:tc>
                  <a:txBody>
                    <a:bodyPr/>
                    <a:lstStyle/>
                    <a:p>
                      <a:pPr algn="ctr">
                        <a:defRPr sz="1800" b="0"/>
                      </a:pPr>
                      <a:r>
                        <a:rPr sz="2400" dirty="0">
                          <a:latin typeface="Tahoma"/>
                          <a:ea typeface="Tahoma"/>
                          <a:cs typeface="Tahoma"/>
                          <a:sym typeface="Tahoma"/>
                        </a:rPr>
                        <a:t>9</a:t>
                      </a:r>
                    </a:p>
                  </a:txBody>
                  <a:tcPr marL="6350" marR="6350" marT="6350" marB="6350" anchor="ctr" horzOverflow="overflow"/>
                </a:tc>
                <a:extLst>
                  <a:ext uri="{0D108BD9-81ED-4DB2-BD59-A6C34878D82A}">
                    <a16:rowId xmlns:a16="http://schemas.microsoft.com/office/drawing/2014/main" val="10011"/>
                  </a:ext>
                </a:extLst>
              </a:tr>
              <a:tr h="761328">
                <a:tc>
                  <a:txBody>
                    <a:bodyPr/>
                    <a:lstStyle/>
                    <a:p>
                      <a:pPr algn="ctr">
                        <a:defRPr sz="1800" b="0"/>
                      </a:pPr>
                      <a:r>
                        <a:rPr sz="2400" b="1" dirty="0">
                          <a:latin typeface="Tahoma"/>
                          <a:ea typeface="Tahoma"/>
                          <a:cs typeface="Tahoma"/>
                          <a:sym typeface="Tahoma"/>
                        </a:rPr>
                        <a:t>Total</a:t>
                      </a:r>
                    </a:p>
                  </a:txBody>
                  <a:tcPr marL="6350" marR="6350" marT="6350" marB="6350" anchor="ctr" horzOverflow="overflow"/>
                </a:tc>
                <a:tc>
                  <a:txBody>
                    <a:bodyPr/>
                    <a:lstStyle/>
                    <a:p>
                      <a:pPr algn="ctr">
                        <a:defRPr sz="1800" b="0"/>
                      </a:pPr>
                      <a:r>
                        <a:rPr sz="2400" b="1" dirty="0">
                          <a:latin typeface="Tahoma"/>
                          <a:ea typeface="Tahoma"/>
                          <a:cs typeface="Tahoma"/>
                          <a:sym typeface="Tahoma"/>
                        </a:rPr>
                        <a:t>1.6 GW = 2%</a:t>
                      </a:r>
                    </a:p>
                  </a:txBody>
                  <a:tcPr marL="6350" marR="6350" marT="6350" marB="6350" anchor="ctr" horzOverflow="overflow"/>
                </a:tc>
                <a:extLst>
                  <a:ext uri="{0D108BD9-81ED-4DB2-BD59-A6C34878D82A}">
                    <a16:rowId xmlns:a16="http://schemas.microsoft.com/office/drawing/2014/main" val="10012"/>
                  </a:ext>
                </a:extLst>
              </a:tr>
            </a:tbl>
          </a:graphicData>
        </a:graphic>
      </p:graphicFrame>
      <p:sp>
        <p:nvSpPr>
          <p:cNvPr id="175" name="Reframing data"/>
          <p:cNvSpPr txBox="1"/>
          <p:nvPr/>
        </p:nvSpPr>
        <p:spPr>
          <a:xfrm>
            <a:off x="12829989" y="11838613"/>
            <a:ext cx="5469650" cy="10978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457200">
              <a:lnSpc>
                <a:spcPct val="60000"/>
              </a:lnSpc>
              <a:spcBef>
                <a:spcPts val="2000"/>
              </a:spcBef>
              <a:defRPr sz="2400" b="1">
                <a:solidFill>
                  <a:srgbClr val="283038"/>
                </a:solidFill>
                <a:latin typeface="Tahoma"/>
                <a:ea typeface="Tahoma"/>
                <a:cs typeface="Tahoma"/>
                <a:sym typeface="Tahoma"/>
              </a:defRPr>
            </a:pPr>
            <a:r>
              <a:rPr dirty="0"/>
              <a:t>South East England Zone</a:t>
            </a:r>
          </a:p>
          <a:p>
            <a:pPr defTabSz="825500">
              <a:lnSpc>
                <a:spcPct val="60000"/>
              </a:lnSpc>
              <a:spcBef>
                <a:spcPts val="1500"/>
              </a:spcBef>
              <a:defRPr sz="2400">
                <a:solidFill>
                  <a:srgbClr val="262626"/>
                </a:solidFill>
                <a:latin typeface="Tahoma"/>
                <a:ea typeface="Tahoma"/>
                <a:cs typeface="Tahoma"/>
                <a:sym typeface="Tahoma"/>
              </a:defRPr>
            </a:pPr>
            <a:r>
              <a:rPr dirty="0"/>
              <a:t>Culham, Oxfordshire</a:t>
            </a:r>
          </a:p>
        </p:txBody>
      </p:sp>
      <p:sp>
        <p:nvSpPr>
          <p:cNvPr id="176" name="Line"/>
          <p:cNvSpPr/>
          <p:nvPr/>
        </p:nvSpPr>
        <p:spPr>
          <a:xfrm flipH="1" flipV="1">
            <a:off x="11898166" y="10405809"/>
            <a:ext cx="512286" cy="1932520"/>
          </a:xfrm>
          <a:prstGeom prst="line">
            <a:avLst/>
          </a:prstGeom>
          <a:ln w="38100">
            <a:solidFill>
              <a:schemeClr val="accent6"/>
            </a:solidFill>
          </a:ln>
        </p:spPr>
        <p:txBody>
          <a:bodyPr lIns="45718" tIns="45718" rIns="45718" bIns="45718"/>
          <a:lstStyle/>
          <a:p>
            <a:endParaRPr dirty="0"/>
          </a:p>
        </p:txBody>
      </p:sp>
      <p:sp>
        <p:nvSpPr>
          <p:cNvPr id="177" name="Line"/>
          <p:cNvSpPr/>
          <p:nvPr/>
        </p:nvSpPr>
        <p:spPr>
          <a:xfrm flipH="1">
            <a:off x="12410305" y="12336726"/>
            <a:ext cx="403234" cy="2"/>
          </a:xfrm>
          <a:prstGeom prst="line">
            <a:avLst/>
          </a:prstGeom>
          <a:ln w="38100">
            <a:solidFill>
              <a:schemeClr val="accent6"/>
            </a:solidFill>
          </a:ln>
        </p:spPr>
        <p:txBody>
          <a:bodyPr lIns="45718" tIns="45718" rIns="45718" bIns="45718"/>
          <a:lstStyle/>
          <a:p>
            <a:endParaRPr dirty="0"/>
          </a:p>
        </p:txBody>
      </p:sp>
      <p:sp>
        <p:nvSpPr>
          <p:cNvPr id="178" name="Circle"/>
          <p:cNvSpPr/>
          <p:nvPr/>
        </p:nvSpPr>
        <p:spPr>
          <a:xfrm>
            <a:off x="11712763" y="10270411"/>
            <a:ext cx="347883" cy="347883"/>
          </a:xfrm>
          <a:prstGeom prst="ellipse">
            <a:avLst/>
          </a:prstGeom>
          <a:gradFill>
            <a:gsLst>
              <a:gs pos="0">
                <a:srgbClr val="F82DBD"/>
              </a:gs>
              <a:gs pos="100000">
                <a:srgbClr val="F2854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179" name="Reframing data"/>
          <p:cNvSpPr txBox="1"/>
          <p:nvPr/>
        </p:nvSpPr>
        <p:spPr>
          <a:xfrm>
            <a:off x="4706904" y="11560975"/>
            <a:ext cx="3432607" cy="14086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825500">
              <a:lnSpc>
                <a:spcPct val="60000"/>
              </a:lnSpc>
              <a:spcBef>
                <a:spcPts val="1500"/>
              </a:spcBef>
              <a:defRPr sz="2400" b="1">
                <a:solidFill>
                  <a:srgbClr val="262626"/>
                </a:solidFill>
                <a:latin typeface="Tahoma"/>
                <a:ea typeface="Tahoma"/>
                <a:cs typeface="Tahoma"/>
                <a:sym typeface="Tahoma"/>
              </a:defRPr>
            </a:pPr>
            <a:r>
              <a:rPr dirty="0"/>
              <a:t>South Wales Zone</a:t>
            </a:r>
          </a:p>
          <a:p>
            <a:pPr defTabSz="825500">
              <a:lnSpc>
                <a:spcPct val="60000"/>
              </a:lnSpc>
              <a:spcBef>
                <a:spcPts val="1500"/>
              </a:spcBef>
              <a:defRPr sz="2400">
                <a:solidFill>
                  <a:srgbClr val="262626"/>
                </a:solidFill>
                <a:latin typeface="Tahoma"/>
                <a:ea typeface="Tahoma"/>
                <a:cs typeface="Tahoma"/>
                <a:sym typeface="Tahoma"/>
              </a:defRPr>
            </a:pPr>
            <a:r>
              <a:rPr dirty="0"/>
              <a:t>M4 Corridor, Newport</a:t>
            </a:r>
          </a:p>
          <a:p>
            <a:pPr defTabSz="825500">
              <a:lnSpc>
                <a:spcPct val="60000"/>
              </a:lnSpc>
              <a:spcBef>
                <a:spcPts val="1500"/>
              </a:spcBef>
              <a:defRPr sz="2400">
                <a:solidFill>
                  <a:srgbClr val="262626"/>
                </a:solidFill>
                <a:latin typeface="Tahoma"/>
                <a:ea typeface="Tahoma"/>
                <a:cs typeface="Tahoma"/>
                <a:sym typeface="Tahoma"/>
              </a:defRPr>
            </a:pPr>
            <a:r>
              <a:rPr dirty="0"/>
              <a:t>- Bridgend, Glamorgan</a:t>
            </a:r>
          </a:p>
        </p:txBody>
      </p:sp>
      <p:sp>
        <p:nvSpPr>
          <p:cNvPr id="180" name="Line"/>
          <p:cNvSpPr/>
          <p:nvPr/>
        </p:nvSpPr>
        <p:spPr>
          <a:xfrm flipV="1">
            <a:off x="9523527" y="10697041"/>
            <a:ext cx="860212" cy="1569517"/>
          </a:xfrm>
          <a:prstGeom prst="line">
            <a:avLst/>
          </a:prstGeom>
          <a:ln w="38100">
            <a:solidFill>
              <a:schemeClr val="accent6"/>
            </a:solidFill>
          </a:ln>
        </p:spPr>
        <p:txBody>
          <a:bodyPr lIns="45718" tIns="45718" rIns="45718" bIns="45718"/>
          <a:lstStyle/>
          <a:p>
            <a:endParaRPr dirty="0"/>
          </a:p>
        </p:txBody>
      </p:sp>
      <p:sp>
        <p:nvSpPr>
          <p:cNvPr id="181" name="Line"/>
          <p:cNvSpPr/>
          <p:nvPr/>
        </p:nvSpPr>
        <p:spPr>
          <a:xfrm flipH="1">
            <a:off x="8006074" y="12265296"/>
            <a:ext cx="1523117" cy="2"/>
          </a:xfrm>
          <a:prstGeom prst="line">
            <a:avLst/>
          </a:prstGeom>
          <a:ln w="38100">
            <a:solidFill>
              <a:schemeClr val="accent6"/>
            </a:solidFill>
          </a:ln>
        </p:spPr>
        <p:txBody>
          <a:bodyPr lIns="45718" tIns="45718" rIns="45718" bIns="45718"/>
          <a:lstStyle/>
          <a:p>
            <a:endParaRPr dirty="0"/>
          </a:p>
        </p:txBody>
      </p:sp>
      <p:sp>
        <p:nvSpPr>
          <p:cNvPr id="182" name="Circle"/>
          <p:cNvSpPr/>
          <p:nvPr/>
        </p:nvSpPr>
        <p:spPr>
          <a:xfrm>
            <a:off x="10188763" y="10524411"/>
            <a:ext cx="347883" cy="347883"/>
          </a:xfrm>
          <a:prstGeom prst="ellipse">
            <a:avLst/>
          </a:prstGeom>
          <a:gradFill>
            <a:gsLst>
              <a:gs pos="0">
                <a:srgbClr val="F82DBD"/>
              </a:gs>
              <a:gs pos="100000">
                <a:srgbClr val="F2854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183" name="Line"/>
          <p:cNvSpPr/>
          <p:nvPr/>
        </p:nvSpPr>
        <p:spPr>
          <a:xfrm flipV="1">
            <a:off x="9163594" y="8538040"/>
            <a:ext cx="381946" cy="579602"/>
          </a:xfrm>
          <a:prstGeom prst="line">
            <a:avLst/>
          </a:prstGeom>
          <a:ln w="38100">
            <a:solidFill>
              <a:schemeClr val="accent6"/>
            </a:solidFill>
          </a:ln>
        </p:spPr>
        <p:txBody>
          <a:bodyPr lIns="45718" tIns="45718" rIns="45718" bIns="45718"/>
          <a:lstStyle/>
          <a:p>
            <a:endParaRPr dirty="0"/>
          </a:p>
        </p:txBody>
      </p:sp>
      <p:sp>
        <p:nvSpPr>
          <p:cNvPr id="184" name="Line"/>
          <p:cNvSpPr/>
          <p:nvPr/>
        </p:nvSpPr>
        <p:spPr>
          <a:xfrm flipH="1">
            <a:off x="8537071" y="9104989"/>
            <a:ext cx="649807" cy="2"/>
          </a:xfrm>
          <a:prstGeom prst="line">
            <a:avLst/>
          </a:prstGeom>
          <a:ln w="38100">
            <a:solidFill>
              <a:schemeClr val="accent6"/>
            </a:solidFill>
          </a:ln>
        </p:spPr>
        <p:txBody>
          <a:bodyPr lIns="45718" tIns="45718" rIns="45718" bIns="45718"/>
          <a:lstStyle/>
          <a:p>
            <a:endParaRPr dirty="0"/>
          </a:p>
        </p:txBody>
      </p:sp>
      <p:sp>
        <p:nvSpPr>
          <p:cNvPr id="185" name="Circle"/>
          <p:cNvSpPr/>
          <p:nvPr/>
        </p:nvSpPr>
        <p:spPr>
          <a:xfrm>
            <a:off x="9350563" y="8365411"/>
            <a:ext cx="347883" cy="347883"/>
          </a:xfrm>
          <a:prstGeom prst="ellipse">
            <a:avLst/>
          </a:prstGeom>
          <a:gradFill>
            <a:gsLst>
              <a:gs pos="0">
                <a:srgbClr val="F82DBD"/>
              </a:gs>
              <a:gs pos="100000">
                <a:srgbClr val="F2854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186" name="Reframing data"/>
          <p:cNvSpPr txBox="1"/>
          <p:nvPr/>
        </p:nvSpPr>
        <p:spPr>
          <a:xfrm>
            <a:off x="12185687" y="4166815"/>
            <a:ext cx="4517393" cy="13851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825500">
              <a:lnSpc>
                <a:spcPct val="60000"/>
              </a:lnSpc>
              <a:spcBef>
                <a:spcPts val="1500"/>
              </a:spcBef>
              <a:defRPr sz="2400" b="1">
                <a:solidFill>
                  <a:srgbClr val="262626"/>
                </a:solidFill>
                <a:latin typeface="Tahoma"/>
                <a:ea typeface="Tahoma"/>
                <a:cs typeface="Tahoma"/>
                <a:sym typeface="Tahoma"/>
              </a:defRPr>
            </a:pPr>
            <a:r>
              <a:rPr dirty="0"/>
              <a:t>North East England Zone</a:t>
            </a:r>
          </a:p>
          <a:p>
            <a:pPr defTabSz="825500">
              <a:lnSpc>
                <a:spcPct val="60000"/>
              </a:lnSpc>
              <a:spcBef>
                <a:spcPts val="1500"/>
              </a:spcBef>
              <a:defRPr sz="2400">
                <a:solidFill>
                  <a:srgbClr val="262626"/>
                </a:solidFill>
                <a:latin typeface="Tahoma"/>
                <a:ea typeface="Tahoma"/>
                <a:cs typeface="Tahoma"/>
                <a:sym typeface="Tahoma"/>
              </a:defRPr>
            </a:pPr>
            <a:r>
              <a:rPr dirty="0"/>
              <a:t>Cobalt Park, Newcastle</a:t>
            </a:r>
          </a:p>
          <a:p>
            <a:pPr defTabSz="825500">
              <a:lnSpc>
                <a:spcPct val="60000"/>
              </a:lnSpc>
              <a:spcBef>
                <a:spcPts val="1500"/>
              </a:spcBef>
              <a:defRPr sz="2400">
                <a:solidFill>
                  <a:srgbClr val="262626"/>
                </a:solidFill>
                <a:latin typeface="Tahoma"/>
                <a:ea typeface="Tahoma"/>
                <a:cs typeface="Tahoma"/>
                <a:sym typeface="Tahoma"/>
              </a:defRPr>
            </a:pPr>
            <a:r>
              <a:rPr dirty="0"/>
              <a:t>Cambois/Blyth, Northumberland</a:t>
            </a:r>
          </a:p>
        </p:txBody>
      </p:sp>
      <p:sp>
        <p:nvSpPr>
          <p:cNvPr id="187" name="Line"/>
          <p:cNvSpPr/>
          <p:nvPr/>
        </p:nvSpPr>
        <p:spPr>
          <a:xfrm flipH="1">
            <a:off x="12613047" y="6453459"/>
            <a:ext cx="493098" cy="1764105"/>
          </a:xfrm>
          <a:prstGeom prst="line">
            <a:avLst/>
          </a:prstGeom>
          <a:ln w="38100">
            <a:solidFill>
              <a:srgbClr val="A7A7A7"/>
            </a:solidFill>
          </a:ln>
        </p:spPr>
        <p:txBody>
          <a:bodyPr lIns="45718" tIns="45718" rIns="45718" bIns="45718"/>
          <a:lstStyle/>
          <a:p>
            <a:endParaRPr dirty="0"/>
          </a:p>
        </p:txBody>
      </p:sp>
      <p:sp>
        <p:nvSpPr>
          <p:cNvPr id="188" name="Circle"/>
          <p:cNvSpPr/>
          <p:nvPr/>
        </p:nvSpPr>
        <p:spPr>
          <a:xfrm>
            <a:off x="12425557" y="8043622"/>
            <a:ext cx="347883" cy="347881"/>
          </a:xfrm>
          <a:prstGeom prst="ellipse">
            <a:avLst/>
          </a:prstGeom>
          <a:gradFill>
            <a:gsLst>
              <a:gs pos="0">
                <a:srgbClr val="535353"/>
              </a:gs>
              <a:gs pos="100000">
                <a:srgbClr val="A7A7A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189" name="Line"/>
          <p:cNvSpPr/>
          <p:nvPr/>
        </p:nvSpPr>
        <p:spPr>
          <a:xfrm flipH="1" flipV="1">
            <a:off x="13091555" y="6457825"/>
            <a:ext cx="202438" cy="2"/>
          </a:xfrm>
          <a:prstGeom prst="line">
            <a:avLst/>
          </a:prstGeom>
          <a:ln w="38100">
            <a:solidFill>
              <a:srgbClr val="A7A7A7"/>
            </a:solidFill>
          </a:ln>
        </p:spPr>
        <p:txBody>
          <a:bodyPr lIns="45718" tIns="45718" rIns="45718" bIns="45718"/>
          <a:lstStyle/>
          <a:p>
            <a:endParaRPr dirty="0"/>
          </a:p>
        </p:txBody>
      </p:sp>
      <p:sp>
        <p:nvSpPr>
          <p:cNvPr id="190" name="Reframing data"/>
          <p:cNvSpPr txBox="1"/>
          <p:nvPr/>
        </p:nvSpPr>
        <p:spPr>
          <a:xfrm>
            <a:off x="11478434" y="2451983"/>
            <a:ext cx="2706707" cy="13851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825500">
              <a:lnSpc>
                <a:spcPct val="60000"/>
              </a:lnSpc>
              <a:spcBef>
                <a:spcPts val="1500"/>
              </a:spcBef>
              <a:defRPr sz="2400" b="1">
                <a:solidFill>
                  <a:srgbClr val="262626"/>
                </a:solidFill>
                <a:latin typeface="Tahoma"/>
                <a:ea typeface="Tahoma"/>
                <a:cs typeface="Tahoma"/>
                <a:sym typeface="Tahoma"/>
              </a:defRPr>
            </a:pPr>
            <a:r>
              <a:rPr dirty="0"/>
              <a:t>Scotland Zone</a:t>
            </a:r>
          </a:p>
          <a:p>
            <a:pPr defTabSz="825500">
              <a:lnSpc>
                <a:spcPct val="60000"/>
              </a:lnSpc>
              <a:spcBef>
                <a:spcPts val="1500"/>
              </a:spcBef>
              <a:defRPr sz="2400">
                <a:solidFill>
                  <a:srgbClr val="262626"/>
                </a:solidFill>
                <a:latin typeface="Tahoma"/>
                <a:ea typeface="Tahoma"/>
                <a:cs typeface="Tahoma"/>
                <a:sym typeface="Tahoma"/>
              </a:defRPr>
            </a:pPr>
            <a:r>
              <a:rPr dirty="0"/>
              <a:t>Chapelhall</a:t>
            </a:r>
          </a:p>
          <a:p>
            <a:pPr defTabSz="825500">
              <a:lnSpc>
                <a:spcPct val="60000"/>
              </a:lnSpc>
              <a:spcBef>
                <a:spcPts val="1500"/>
              </a:spcBef>
              <a:defRPr sz="2400">
                <a:solidFill>
                  <a:srgbClr val="262626"/>
                </a:solidFill>
                <a:latin typeface="Tahoma"/>
                <a:ea typeface="Tahoma"/>
                <a:cs typeface="Tahoma"/>
                <a:sym typeface="Tahoma"/>
              </a:defRPr>
            </a:pPr>
            <a:r>
              <a:rPr dirty="0"/>
              <a:t>North Lanarkshire</a:t>
            </a:r>
          </a:p>
        </p:txBody>
      </p:sp>
      <p:sp>
        <p:nvSpPr>
          <p:cNvPr id="191" name="Reframing data"/>
          <p:cNvSpPr txBox="1"/>
          <p:nvPr/>
        </p:nvSpPr>
        <p:spPr>
          <a:xfrm>
            <a:off x="1908641" y="2699971"/>
            <a:ext cx="3253115" cy="5473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defTabSz="825500">
              <a:spcBef>
                <a:spcPts val="1500"/>
              </a:spcBef>
              <a:defRPr sz="2400" b="1">
                <a:solidFill>
                  <a:srgbClr val="262626"/>
                </a:solidFill>
                <a:latin typeface="Tahoma"/>
                <a:ea typeface="Tahoma"/>
                <a:cs typeface="Tahoma"/>
                <a:sym typeface="Tahoma"/>
              </a:defRPr>
            </a:pPr>
            <a:r>
              <a:rPr dirty="0"/>
              <a:t>AI Growth Zone</a:t>
            </a:r>
            <a:endParaRPr spc="-72" dirty="0">
              <a:gradFill flip="none" rotWithShape="1">
                <a:gsLst>
                  <a:gs pos="0">
                    <a:srgbClr val="FF00D8"/>
                  </a:gs>
                  <a:gs pos="100000">
                    <a:srgbClr val="FF542E"/>
                  </a:gs>
                </a:gsLst>
                <a:lin ang="3960000" scaled="0"/>
              </a:gradFill>
            </a:endParaRPr>
          </a:p>
          <a:p>
            <a:pPr marL="508000" indent="-508000" defTabSz="825500">
              <a:spcBef>
                <a:spcPts val="1500"/>
              </a:spcBef>
              <a:buSzPct val="100000"/>
              <a:buChar char="•"/>
              <a:defRPr sz="2400">
                <a:solidFill>
                  <a:srgbClr val="262626"/>
                </a:solidFill>
                <a:latin typeface="Tahoma"/>
                <a:ea typeface="Tahoma"/>
                <a:cs typeface="Tahoma"/>
                <a:sym typeface="Tahoma"/>
              </a:defRPr>
            </a:pPr>
            <a:r>
              <a:rPr dirty="0"/>
              <a:t>500 MW power capacity by 2030</a:t>
            </a:r>
            <a:endParaRPr spc="-72" dirty="0">
              <a:gradFill flip="none" rotWithShape="1">
                <a:gsLst>
                  <a:gs pos="0">
                    <a:srgbClr val="FF00D8"/>
                  </a:gs>
                  <a:gs pos="100000">
                    <a:srgbClr val="FF542E"/>
                  </a:gs>
                </a:gsLst>
                <a:lin ang="3960000" scaled="0"/>
              </a:gradFill>
            </a:endParaRPr>
          </a:p>
          <a:p>
            <a:pPr marL="508000" indent="-508000" defTabSz="825500">
              <a:spcBef>
                <a:spcPts val="1500"/>
              </a:spcBef>
              <a:buSzPct val="100000"/>
              <a:buChar char="•"/>
              <a:defRPr sz="2400">
                <a:solidFill>
                  <a:srgbClr val="262626"/>
                </a:solidFill>
                <a:latin typeface="Tahoma"/>
                <a:ea typeface="Tahoma"/>
                <a:cs typeface="Tahoma"/>
                <a:sym typeface="Tahoma"/>
              </a:defRPr>
            </a:pPr>
            <a:r>
              <a:rPr dirty="0"/>
              <a:t>Water to support 500 MW</a:t>
            </a:r>
            <a:endParaRPr spc="-72" dirty="0">
              <a:gradFill flip="none" rotWithShape="1">
                <a:gsLst>
                  <a:gs pos="0">
                    <a:srgbClr val="FF00D8"/>
                  </a:gs>
                  <a:gs pos="100000">
                    <a:srgbClr val="FF542E"/>
                  </a:gs>
                </a:gsLst>
                <a:lin ang="3960000" scaled="0"/>
              </a:gradFill>
            </a:endParaRPr>
          </a:p>
          <a:p>
            <a:pPr marL="508000" indent="-508000" defTabSz="825500">
              <a:spcBef>
                <a:spcPts val="1500"/>
              </a:spcBef>
              <a:buSzPct val="100000"/>
              <a:buChar char="•"/>
              <a:defRPr sz="2400">
                <a:solidFill>
                  <a:srgbClr val="262626"/>
                </a:solidFill>
                <a:latin typeface="Tahoma"/>
                <a:ea typeface="Tahoma"/>
                <a:cs typeface="Tahoma"/>
                <a:sym typeface="Tahoma"/>
              </a:defRPr>
            </a:pPr>
            <a:r>
              <a:rPr dirty="0"/>
              <a:t>Minimum 40.5 hectares or 60 football pitches</a:t>
            </a:r>
            <a:endParaRPr spc="-72" dirty="0">
              <a:gradFill flip="none" rotWithShape="1">
                <a:gsLst>
                  <a:gs pos="0">
                    <a:srgbClr val="FF00D8"/>
                  </a:gs>
                  <a:gs pos="100000">
                    <a:srgbClr val="FF542E"/>
                  </a:gs>
                </a:gsLst>
                <a:lin ang="3960000" scaled="0"/>
              </a:gradFill>
            </a:endParaRPr>
          </a:p>
          <a:p>
            <a:pPr defTabSz="825500">
              <a:spcBef>
                <a:spcPts val="1500"/>
              </a:spcBef>
              <a:defRPr sz="2400" b="1">
                <a:solidFill>
                  <a:srgbClr val="262626"/>
                </a:solidFill>
                <a:latin typeface="Tahoma"/>
                <a:ea typeface="Tahoma"/>
                <a:cs typeface="Tahoma"/>
                <a:sym typeface="Tahoma"/>
              </a:defRPr>
            </a:pPr>
            <a:r>
              <a:rPr dirty="0"/>
              <a:t>Existing data centre cluster</a:t>
            </a:r>
          </a:p>
          <a:p>
            <a:pPr defTabSz="825500">
              <a:spcBef>
                <a:spcPts val="1500"/>
              </a:spcBef>
              <a:defRPr sz="2400" b="1">
                <a:solidFill>
                  <a:srgbClr val="262626"/>
                </a:solidFill>
                <a:latin typeface="Tahoma"/>
                <a:ea typeface="Tahoma"/>
                <a:cs typeface="Tahoma"/>
                <a:sym typeface="Tahoma"/>
              </a:defRPr>
            </a:pPr>
            <a:r>
              <a:rPr dirty="0"/>
              <a:t>Proposed Hyperscale centre</a:t>
            </a:r>
          </a:p>
        </p:txBody>
      </p:sp>
      <p:sp>
        <p:nvSpPr>
          <p:cNvPr id="192" name="Circle"/>
          <p:cNvSpPr/>
          <p:nvPr/>
        </p:nvSpPr>
        <p:spPr>
          <a:xfrm>
            <a:off x="1468069" y="2789096"/>
            <a:ext cx="347883" cy="347883"/>
          </a:xfrm>
          <a:prstGeom prst="ellipse">
            <a:avLst/>
          </a:prstGeom>
          <a:gradFill>
            <a:gsLst>
              <a:gs pos="0">
                <a:srgbClr val="F82DBD"/>
              </a:gs>
              <a:gs pos="100000">
                <a:srgbClr val="F2854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193" name="Circle"/>
          <p:cNvSpPr/>
          <p:nvPr/>
        </p:nvSpPr>
        <p:spPr>
          <a:xfrm>
            <a:off x="1468069" y="6482553"/>
            <a:ext cx="347883" cy="347881"/>
          </a:xfrm>
          <a:prstGeom prst="ellipse">
            <a:avLst/>
          </a:prstGeom>
          <a:gradFill>
            <a:gsLst>
              <a:gs pos="0">
                <a:srgbClr val="FFFF42"/>
              </a:gs>
              <a:gs pos="100000">
                <a:srgbClr val="F28547"/>
              </a:gs>
            </a:gsLst>
            <a:lin ang="81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194" name="Reframing data"/>
          <p:cNvSpPr txBox="1"/>
          <p:nvPr/>
        </p:nvSpPr>
        <p:spPr>
          <a:xfrm>
            <a:off x="13829957" y="7392947"/>
            <a:ext cx="3706387" cy="1325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443483">
              <a:lnSpc>
                <a:spcPct val="60000"/>
              </a:lnSpc>
              <a:spcBef>
                <a:spcPts val="1900"/>
              </a:spcBef>
              <a:defRPr sz="2300" b="1">
                <a:solidFill>
                  <a:srgbClr val="283038"/>
                </a:solidFill>
                <a:latin typeface="Tahoma"/>
                <a:ea typeface="Tahoma"/>
                <a:cs typeface="Tahoma"/>
                <a:sym typeface="Tahoma"/>
              </a:defRPr>
            </a:pPr>
            <a:r>
              <a:rPr dirty="0"/>
              <a:t>London clusters</a:t>
            </a:r>
          </a:p>
          <a:p>
            <a:pPr defTabSz="800734">
              <a:lnSpc>
                <a:spcPct val="60000"/>
              </a:lnSpc>
              <a:spcBef>
                <a:spcPts val="1400"/>
              </a:spcBef>
              <a:defRPr sz="2300">
                <a:solidFill>
                  <a:srgbClr val="262626"/>
                </a:solidFill>
                <a:latin typeface="Tahoma"/>
                <a:ea typeface="Tahoma"/>
                <a:cs typeface="Tahoma"/>
                <a:sym typeface="Tahoma"/>
              </a:defRPr>
            </a:pPr>
            <a:r>
              <a:rPr dirty="0"/>
              <a:t>Slough, West London (M4)</a:t>
            </a:r>
          </a:p>
          <a:p>
            <a:pPr defTabSz="800734">
              <a:lnSpc>
                <a:spcPct val="60000"/>
              </a:lnSpc>
              <a:spcBef>
                <a:spcPts val="1400"/>
              </a:spcBef>
              <a:defRPr sz="2300">
                <a:solidFill>
                  <a:srgbClr val="262626"/>
                </a:solidFill>
                <a:latin typeface="Tahoma"/>
                <a:ea typeface="Tahoma"/>
                <a:cs typeface="Tahoma"/>
                <a:sym typeface="Tahoma"/>
              </a:defRPr>
            </a:pPr>
            <a:r>
              <a:rPr dirty="0"/>
              <a:t>and Docklands</a:t>
            </a:r>
          </a:p>
        </p:txBody>
      </p:sp>
      <p:sp>
        <p:nvSpPr>
          <p:cNvPr id="195" name="Line"/>
          <p:cNvSpPr/>
          <p:nvPr/>
        </p:nvSpPr>
        <p:spPr>
          <a:xfrm flipH="1">
            <a:off x="12663582" y="8078176"/>
            <a:ext cx="760715" cy="2742657"/>
          </a:xfrm>
          <a:prstGeom prst="line">
            <a:avLst/>
          </a:prstGeom>
          <a:ln w="38100">
            <a:solidFill>
              <a:srgbClr val="FFBA0D"/>
            </a:solidFill>
          </a:ln>
        </p:spPr>
        <p:txBody>
          <a:bodyPr lIns="45718" tIns="45718" rIns="45718" bIns="45718"/>
          <a:lstStyle/>
          <a:p>
            <a:endParaRPr dirty="0"/>
          </a:p>
        </p:txBody>
      </p:sp>
      <p:sp>
        <p:nvSpPr>
          <p:cNvPr id="196" name="Line"/>
          <p:cNvSpPr/>
          <p:nvPr/>
        </p:nvSpPr>
        <p:spPr>
          <a:xfrm flipH="1">
            <a:off x="13419376" y="8081129"/>
            <a:ext cx="347881" cy="2"/>
          </a:xfrm>
          <a:prstGeom prst="line">
            <a:avLst/>
          </a:prstGeom>
          <a:ln w="38100">
            <a:solidFill>
              <a:srgbClr val="FFBA0D"/>
            </a:solidFill>
          </a:ln>
        </p:spPr>
        <p:txBody>
          <a:bodyPr lIns="45718" tIns="45718" rIns="45718" bIns="45718"/>
          <a:lstStyle/>
          <a:p>
            <a:endParaRPr dirty="0"/>
          </a:p>
        </p:txBody>
      </p:sp>
      <p:sp>
        <p:nvSpPr>
          <p:cNvPr id="197" name="Circle"/>
          <p:cNvSpPr/>
          <p:nvPr/>
        </p:nvSpPr>
        <p:spPr>
          <a:xfrm>
            <a:off x="12486461" y="10654562"/>
            <a:ext cx="347881" cy="347883"/>
          </a:xfrm>
          <a:prstGeom prst="ellipse">
            <a:avLst/>
          </a:prstGeom>
          <a:gradFill>
            <a:gsLst>
              <a:gs pos="0">
                <a:srgbClr val="FFFF42"/>
              </a:gs>
              <a:gs pos="100000">
                <a:srgbClr val="F28547"/>
              </a:gs>
            </a:gsLst>
            <a:lin ang="81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198" name="Line"/>
          <p:cNvSpPr/>
          <p:nvPr/>
        </p:nvSpPr>
        <p:spPr>
          <a:xfrm flipH="1">
            <a:off x="12316353" y="10098878"/>
            <a:ext cx="541987" cy="741981"/>
          </a:xfrm>
          <a:prstGeom prst="line">
            <a:avLst/>
          </a:prstGeom>
          <a:ln w="38100">
            <a:solidFill>
              <a:srgbClr val="FFBA0D"/>
            </a:solidFill>
          </a:ln>
        </p:spPr>
        <p:txBody>
          <a:bodyPr lIns="45718" tIns="45718" rIns="45718" bIns="45718"/>
          <a:lstStyle/>
          <a:p>
            <a:endParaRPr dirty="0"/>
          </a:p>
        </p:txBody>
      </p:sp>
      <p:sp>
        <p:nvSpPr>
          <p:cNvPr id="199" name="Line"/>
          <p:cNvSpPr/>
          <p:nvPr/>
        </p:nvSpPr>
        <p:spPr>
          <a:xfrm>
            <a:off x="12865113" y="10071596"/>
            <a:ext cx="251343" cy="769263"/>
          </a:xfrm>
          <a:prstGeom prst="line">
            <a:avLst/>
          </a:prstGeom>
          <a:ln w="38100">
            <a:solidFill>
              <a:srgbClr val="FFBA0D"/>
            </a:solidFill>
          </a:ln>
        </p:spPr>
        <p:txBody>
          <a:bodyPr lIns="45718" tIns="45718" rIns="45718" bIns="45718"/>
          <a:lstStyle/>
          <a:p>
            <a:endParaRPr dirty="0"/>
          </a:p>
        </p:txBody>
      </p:sp>
      <p:sp>
        <p:nvSpPr>
          <p:cNvPr id="200" name="Circle"/>
          <p:cNvSpPr/>
          <p:nvPr/>
        </p:nvSpPr>
        <p:spPr>
          <a:xfrm>
            <a:off x="12943661" y="10654562"/>
            <a:ext cx="347883" cy="347883"/>
          </a:xfrm>
          <a:prstGeom prst="ellipse">
            <a:avLst/>
          </a:prstGeom>
          <a:gradFill>
            <a:gsLst>
              <a:gs pos="0">
                <a:srgbClr val="FFFF42"/>
              </a:gs>
              <a:gs pos="100000">
                <a:srgbClr val="F28547"/>
              </a:gs>
            </a:gsLst>
            <a:lin ang="81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201" name="Circle"/>
          <p:cNvSpPr/>
          <p:nvPr/>
        </p:nvSpPr>
        <p:spPr>
          <a:xfrm>
            <a:off x="12140996" y="10654562"/>
            <a:ext cx="347883" cy="347883"/>
          </a:xfrm>
          <a:prstGeom prst="ellipse">
            <a:avLst/>
          </a:prstGeom>
          <a:gradFill>
            <a:gsLst>
              <a:gs pos="0">
                <a:srgbClr val="FFFF42"/>
              </a:gs>
              <a:gs pos="100000">
                <a:srgbClr val="F28547"/>
              </a:gs>
            </a:gsLst>
            <a:lin ang="81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202" name="Line"/>
          <p:cNvSpPr/>
          <p:nvPr/>
        </p:nvSpPr>
        <p:spPr>
          <a:xfrm flipH="1">
            <a:off x="11603980" y="4853021"/>
            <a:ext cx="334614" cy="1114191"/>
          </a:xfrm>
          <a:prstGeom prst="line">
            <a:avLst/>
          </a:prstGeom>
          <a:ln w="38100">
            <a:solidFill>
              <a:schemeClr val="accent6"/>
            </a:solidFill>
          </a:ln>
        </p:spPr>
        <p:txBody>
          <a:bodyPr lIns="45718" tIns="45718" rIns="45718" bIns="45718"/>
          <a:lstStyle/>
          <a:p>
            <a:endParaRPr dirty="0"/>
          </a:p>
        </p:txBody>
      </p:sp>
      <p:sp>
        <p:nvSpPr>
          <p:cNvPr id="203" name="Line"/>
          <p:cNvSpPr/>
          <p:nvPr/>
        </p:nvSpPr>
        <p:spPr>
          <a:xfrm flipH="1">
            <a:off x="11922652" y="4859390"/>
            <a:ext cx="202438" cy="2"/>
          </a:xfrm>
          <a:prstGeom prst="line">
            <a:avLst/>
          </a:prstGeom>
          <a:ln w="38100">
            <a:solidFill>
              <a:schemeClr val="accent6"/>
            </a:solidFill>
          </a:ln>
        </p:spPr>
        <p:txBody>
          <a:bodyPr lIns="45718" tIns="45718" rIns="45718" bIns="45718"/>
          <a:lstStyle/>
          <a:p>
            <a:endParaRPr dirty="0"/>
          </a:p>
        </p:txBody>
      </p:sp>
      <p:sp>
        <p:nvSpPr>
          <p:cNvPr id="204" name="Circle"/>
          <p:cNvSpPr/>
          <p:nvPr/>
        </p:nvSpPr>
        <p:spPr>
          <a:xfrm>
            <a:off x="11420663" y="5790381"/>
            <a:ext cx="347883" cy="347883"/>
          </a:xfrm>
          <a:prstGeom prst="ellipse">
            <a:avLst/>
          </a:prstGeom>
          <a:gradFill>
            <a:gsLst>
              <a:gs pos="0">
                <a:srgbClr val="F82DBD"/>
              </a:gs>
              <a:gs pos="100000">
                <a:srgbClr val="F2854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205" name="AI zones"/>
          <p:cNvSpPr txBox="1"/>
          <p:nvPr/>
        </p:nvSpPr>
        <p:spPr>
          <a:xfrm>
            <a:off x="992987" y="605035"/>
            <a:ext cx="3622453" cy="11978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200">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Clusters</a:t>
            </a:r>
            <a:endParaRPr dirty="0"/>
          </a:p>
        </p:txBody>
      </p:sp>
      <p:sp>
        <p:nvSpPr>
          <p:cNvPr id="206" name="Reframing data"/>
          <p:cNvSpPr txBox="1"/>
          <p:nvPr/>
        </p:nvSpPr>
        <p:spPr>
          <a:xfrm>
            <a:off x="13360057" y="5767347"/>
            <a:ext cx="3706387" cy="13851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443483">
              <a:lnSpc>
                <a:spcPct val="60000"/>
              </a:lnSpc>
              <a:spcBef>
                <a:spcPts val="1900"/>
              </a:spcBef>
              <a:defRPr sz="2300" b="1">
                <a:solidFill>
                  <a:srgbClr val="283038"/>
                </a:solidFill>
                <a:latin typeface="Tahoma"/>
                <a:ea typeface="Tahoma"/>
                <a:cs typeface="Tahoma"/>
                <a:sym typeface="Tahoma"/>
              </a:defRPr>
            </a:pPr>
            <a:r>
              <a:rPr dirty="0"/>
              <a:t>Elsham Tech Park</a:t>
            </a:r>
          </a:p>
          <a:p>
            <a:pPr defTabSz="443483">
              <a:lnSpc>
                <a:spcPct val="60000"/>
              </a:lnSpc>
              <a:spcBef>
                <a:spcPts val="1900"/>
              </a:spcBef>
              <a:defRPr sz="2300">
                <a:solidFill>
                  <a:srgbClr val="283038"/>
                </a:solidFill>
                <a:latin typeface="Tahoma"/>
                <a:ea typeface="Tahoma"/>
                <a:cs typeface="Tahoma"/>
                <a:sym typeface="Tahoma"/>
              </a:defRPr>
            </a:pPr>
            <a:r>
              <a:rPr dirty="0"/>
              <a:t>Elsham</a:t>
            </a:r>
          </a:p>
          <a:p>
            <a:pPr defTabSz="800734">
              <a:lnSpc>
                <a:spcPct val="60000"/>
              </a:lnSpc>
              <a:spcBef>
                <a:spcPts val="1400"/>
              </a:spcBef>
              <a:defRPr sz="2300">
                <a:solidFill>
                  <a:srgbClr val="262626"/>
                </a:solidFill>
                <a:latin typeface="Tahoma"/>
                <a:ea typeface="Tahoma"/>
                <a:cs typeface="Tahoma"/>
                <a:sym typeface="Tahoma"/>
              </a:defRPr>
            </a:pPr>
            <a:r>
              <a:rPr dirty="0"/>
              <a:t>North Lincolnshire</a:t>
            </a:r>
          </a:p>
        </p:txBody>
      </p:sp>
      <p:sp>
        <p:nvSpPr>
          <p:cNvPr id="207" name="Reframing data"/>
          <p:cNvSpPr txBox="1"/>
          <p:nvPr/>
        </p:nvSpPr>
        <p:spPr>
          <a:xfrm>
            <a:off x="5640246" y="4378883"/>
            <a:ext cx="3622453" cy="16852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defTabSz="457200">
              <a:lnSpc>
                <a:spcPct val="60000"/>
              </a:lnSpc>
              <a:spcBef>
                <a:spcPts val="2000"/>
              </a:spcBef>
              <a:defRPr sz="2400" b="1">
                <a:solidFill>
                  <a:srgbClr val="283038"/>
                </a:solidFill>
                <a:latin typeface="Tahoma"/>
                <a:ea typeface="Tahoma"/>
                <a:cs typeface="Tahoma"/>
                <a:sym typeface="Tahoma"/>
              </a:defRPr>
            </a:pPr>
            <a:r>
              <a:rPr dirty="0"/>
              <a:t>Chapelcross</a:t>
            </a:r>
          </a:p>
          <a:p>
            <a:pPr defTabSz="457200">
              <a:lnSpc>
                <a:spcPct val="60000"/>
              </a:lnSpc>
              <a:spcBef>
                <a:spcPts val="2000"/>
              </a:spcBef>
              <a:defRPr sz="2400">
                <a:solidFill>
                  <a:srgbClr val="283038"/>
                </a:solidFill>
                <a:latin typeface="Tahoma"/>
                <a:ea typeface="Tahoma"/>
                <a:cs typeface="Tahoma"/>
                <a:sym typeface="Tahoma"/>
              </a:defRPr>
            </a:pPr>
            <a:r>
              <a:rPr dirty="0"/>
              <a:t>Annan</a:t>
            </a:r>
          </a:p>
          <a:p>
            <a:pPr defTabSz="825500">
              <a:lnSpc>
                <a:spcPct val="60000"/>
              </a:lnSpc>
              <a:spcBef>
                <a:spcPts val="1500"/>
              </a:spcBef>
              <a:defRPr sz="2400">
                <a:solidFill>
                  <a:srgbClr val="262626"/>
                </a:solidFill>
                <a:latin typeface="Tahoma"/>
                <a:ea typeface="Tahoma"/>
                <a:cs typeface="Tahoma"/>
                <a:sym typeface="Tahoma"/>
              </a:defRPr>
            </a:pPr>
            <a:r>
              <a:rPr dirty="0"/>
              <a:t>Dumfries and Galloway</a:t>
            </a:r>
          </a:p>
        </p:txBody>
      </p:sp>
      <p:sp>
        <p:nvSpPr>
          <p:cNvPr id="208" name="Line"/>
          <p:cNvSpPr/>
          <p:nvPr/>
        </p:nvSpPr>
        <p:spPr>
          <a:xfrm>
            <a:off x="9492209" y="5160609"/>
            <a:ext cx="559044" cy="783180"/>
          </a:xfrm>
          <a:prstGeom prst="line">
            <a:avLst/>
          </a:prstGeom>
          <a:ln w="38100">
            <a:solidFill>
              <a:srgbClr val="A7A7A7"/>
            </a:solidFill>
          </a:ln>
        </p:spPr>
        <p:txBody>
          <a:bodyPr lIns="45718" tIns="45718" rIns="45718" bIns="45718"/>
          <a:lstStyle/>
          <a:p>
            <a:endParaRPr dirty="0"/>
          </a:p>
        </p:txBody>
      </p:sp>
      <p:sp>
        <p:nvSpPr>
          <p:cNvPr id="209" name="Circle"/>
          <p:cNvSpPr/>
          <p:nvPr/>
        </p:nvSpPr>
        <p:spPr>
          <a:xfrm>
            <a:off x="9863759" y="5769847"/>
            <a:ext cx="347883" cy="347883"/>
          </a:xfrm>
          <a:prstGeom prst="ellipse">
            <a:avLst/>
          </a:prstGeom>
          <a:gradFill>
            <a:gsLst>
              <a:gs pos="0">
                <a:srgbClr val="535353"/>
              </a:gs>
              <a:gs pos="100000">
                <a:srgbClr val="A7A7A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210" name="Line"/>
          <p:cNvSpPr/>
          <p:nvPr/>
        </p:nvSpPr>
        <p:spPr>
          <a:xfrm flipH="1">
            <a:off x="6795423" y="5155963"/>
            <a:ext cx="2706706" cy="2"/>
          </a:xfrm>
          <a:prstGeom prst="line">
            <a:avLst/>
          </a:prstGeom>
          <a:ln w="38100">
            <a:solidFill>
              <a:srgbClr val="A7A7A7"/>
            </a:solidFill>
          </a:ln>
        </p:spPr>
        <p:txBody>
          <a:bodyPr lIns="45718" tIns="45718" rIns="45718" bIns="45718"/>
          <a:lstStyle/>
          <a:p>
            <a:endParaRPr dirty="0"/>
          </a:p>
        </p:txBody>
      </p:sp>
      <p:sp>
        <p:nvSpPr>
          <p:cNvPr id="211" name="Circle"/>
          <p:cNvSpPr/>
          <p:nvPr/>
        </p:nvSpPr>
        <p:spPr>
          <a:xfrm>
            <a:off x="1468069" y="7403441"/>
            <a:ext cx="347883" cy="347883"/>
          </a:xfrm>
          <a:prstGeom prst="ellipse">
            <a:avLst/>
          </a:prstGeom>
          <a:gradFill>
            <a:gsLst>
              <a:gs pos="0">
                <a:srgbClr val="535353"/>
              </a:gs>
              <a:gs pos="100000">
                <a:srgbClr val="A7A7A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
        <p:nvSpPr>
          <p:cNvPr id="212" name="Line"/>
          <p:cNvSpPr/>
          <p:nvPr/>
        </p:nvSpPr>
        <p:spPr>
          <a:xfrm flipH="1">
            <a:off x="9602834" y="3129747"/>
            <a:ext cx="443244" cy="1379672"/>
          </a:xfrm>
          <a:prstGeom prst="line">
            <a:avLst/>
          </a:prstGeom>
          <a:ln w="38100">
            <a:solidFill>
              <a:schemeClr val="accent6"/>
            </a:solidFill>
          </a:ln>
        </p:spPr>
        <p:txBody>
          <a:bodyPr lIns="45718" tIns="45718" rIns="45718" bIns="45718"/>
          <a:lstStyle/>
          <a:p>
            <a:endParaRPr dirty="0"/>
          </a:p>
        </p:txBody>
      </p:sp>
      <p:sp>
        <p:nvSpPr>
          <p:cNvPr id="213" name="Line"/>
          <p:cNvSpPr/>
          <p:nvPr/>
        </p:nvSpPr>
        <p:spPr>
          <a:xfrm flipH="1">
            <a:off x="10029339" y="3144559"/>
            <a:ext cx="1384800" cy="2"/>
          </a:xfrm>
          <a:prstGeom prst="line">
            <a:avLst/>
          </a:prstGeom>
          <a:ln w="38100">
            <a:solidFill>
              <a:schemeClr val="accent6"/>
            </a:solidFill>
          </a:ln>
        </p:spPr>
        <p:txBody>
          <a:bodyPr lIns="45718" tIns="45718" rIns="45718" bIns="45718"/>
          <a:lstStyle/>
          <a:p>
            <a:endParaRPr dirty="0"/>
          </a:p>
        </p:txBody>
      </p:sp>
      <p:sp>
        <p:nvSpPr>
          <p:cNvPr id="214" name="Circle"/>
          <p:cNvSpPr/>
          <p:nvPr/>
        </p:nvSpPr>
        <p:spPr>
          <a:xfrm>
            <a:off x="9419517" y="4332589"/>
            <a:ext cx="347883" cy="347881"/>
          </a:xfrm>
          <a:prstGeom prst="ellipse">
            <a:avLst/>
          </a:prstGeom>
          <a:gradFill>
            <a:gsLst>
              <a:gs pos="0">
                <a:srgbClr val="F82DBD"/>
              </a:gs>
              <a:gs pos="100000">
                <a:srgbClr val="F28547"/>
              </a:gs>
            </a:gsLst>
            <a:lin ang="18900000"/>
          </a:gradFill>
          <a:ln w="12700">
            <a:miter lim="400000"/>
          </a:ln>
        </p:spPr>
        <p:txBody>
          <a:bodyPr lIns="50800" tIns="50800" rIns="50800" bIns="50800" anchor="ctr"/>
          <a:lstStyle/>
          <a:p>
            <a:pPr>
              <a:defRPr>
                <a:solidFill>
                  <a:srgbClr val="FFFFFF"/>
                </a:solidFill>
                <a:latin typeface="Graphik Semibold"/>
                <a:ea typeface="Graphik Semibold"/>
                <a:cs typeface="Graphik Semibold"/>
                <a:sym typeface="Graphik Semibold"/>
              </a:defRPr>
            </a:pPr>
            <a:endParaRPr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AI zones"/>
          <p:cNvSpPr txBox="1"/>
          <p:nvPr/>
        </p:nvSpPr>
        <p:spPr>
          <a:xfrm>
            <a:off x="992987" y="605036"/>
            <a:ext cx="3622453" cy="11978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Clusters</a:t>
            </a:r>
            <a:endParaRPr dirty="0"/>
          </a:p>
        </p:txBody>
      </p:sp>
      <p:graphicFrame>
        <p:nvGraphicFramePr>
          <p:cNvPr id="270" name="Table 15"/>
          <p:cNvGraphicFramePr/>
          <p:nvPr>
            <p:extLst>
              <p:ext uri="{D42A27DB-BD31-4B8C-83A1-F6EECF244321}">
                <p14:modId xmlns:p14="http://schemas.microsoft.com/office/powerpoint/2010/main" val="367792251"/>
              </p:ext>
            </p:extLst>
          </p:nvPr>
        </p:nvGraphicFramePr>
        <p:xfrm>
          <a:off x="1540564" y="2272511"/>
          <a:ext cx="21442281" cy="10010140"/>
        </p:xfrm>
        <a:graphic>
          <a:graphicData uri="http://schemas.openxmlformats.org/drawingml/2006/table">
            <a:tbl>
              <a:tblPr>
                <a:tableStyleId>{4C3C2611-4C71-4FC5-86AE-919BDF0F9419}</a:tableStyleId>
              </a:tblPr>
              <a:tblGrid>
                <a:gridCol w="7105023">
                  <a:extLst>
                    <a:ext uri="{9D8B030D-6E8A-4147-A177-3AD203B41FA5}">
                      <a16:colId xmlns:a16="http://schemas.microsoft.com/office/drawing/2014/main" val="20000"/>
                    </a:ext>
                  </a:extLst>
                </a:gridCol>
                <a:gridCol w="4779086">
                  <a:extLst>
                    <a:ext uri="{9D8B030D-6E8A-4147-A177-3AD203B41FA5}">
                      <a16:colId xmlns:a16="http://schemas.microsoft.com/office/drawing/2014/main" val="20001"/>
                    </a:ext>
                  </a:extLst>
                </a:gridCol>
                <a:gridCol w="4779086">
                  <a:extLst>
                    <a:ext uri="{9D8B030D-6E8A-4147-A177-3AD203B41FA5}">
                      <a16:colId xmlns:a16="http://schemas.microsoft.com/office/drawing/2014/main" val="20002"/>
                    </a:ext>
                  </a:extLst>
                </a:gridCol>
                <a:gridCol w="4779086">
                  <a:extLst>
                    <a:ext uri="{9D8B030D-6E8A-4147-A177-3AD203B41FA5}">
                      <a16:colId xmlns:a16="http://schemas.microsoft.com/office/drawing/2014/main" val="20003"/>
                    </a:ext>
                  </a:extLst>
                </a:gridCol>
              </a:tblGrid>
              <a:tr h="762000">
                <a:tc>
                  <a:txBody>
                    <a:bodyPr/>
                    <a:lstStyle/>
                    <a:p>
                      <a:pPr algn="ctr">
                        <a:defRPr sz="1800" b="0"/>
                      </a:pPr>
                      <a:r>
                        <a:rPr sz="2800" b="1" dirty="0">
                          <a:latin typeface="Tahoma"/>
                          <a:ea typeface="Tahoma"/>
                          <a:cs typeface="Tahoma"/>
                          <a:sym typeface="Tahoma"/>
                        </a:rPr>
                        <a:t>Region (GB)</a:t>
                      </a:r>
                    </a:p>
                  </a:txBody>
                  <a:tcPr marL="6350" marR="6350" marT="6350" marB="6350" anchor="ctr" horzOverflow="overflow"/>
                </a:tc>
                <a:tc>
                  <a:txBody>
                    <a:bodyPr/>
                    <a:lstStyle/>
                    <a:p>
                      <a:pPr algn="ctr">
                        <a:defRPr sz="1800" b="0"/>
                      </a:pPr>
                      <a:r>
                        <a:rPr sz="2800" b="1" dirty="0">
                          <a:latin typeface="Tahoma"/>
                          <a:ea typeface="Tahoma"/>
                          <a:cs typeface="Tahoma"/>
                          <a:sym typeface="Tahoma"/>
                        </a:rPr>
                        <a:t>**Electricity consumption (TWh, 2024)</a:t>
                      </a:r>
                    </a:p>
                  </a:txBody>
                  <a:tcPr marL="6350" marR="6350" marT="6350" marB="6350" anchor="ctr" horzOverflow="overflow"/>
                </a:tc>
                <a:tc>
                  <a:txBody>
                    <a:bodyPr/>
                    <a:lstStyle/>
                    <a:p>
                      <a:pPr algn="ctr">
                        <a:defRPr sz="1800" b="0"/>
                      </a:pPr>
                      <a:r>
                        <a:rPr sz="2800" b="1" dirty="0">
                          <a:latin typeface="Tahoma"/>
                          <a:ea typeface="Tahoma"/>
                          <a:cs typeface="Tahoma"/>
                          <a:sym typeface="Tahoma"/>
                        </a:rPr>
                        <a:t>% of data centre electricity consumption</a:t>
                      </a:r>
                    </a:p>
                  </a:txBody>
                  <a:tcPr marL="6350" marR="6350" marT="6350" marB="6350" anchor="ctr" horzOverflow="overflow"/>
                </a:tc>
                <a:tc>
                  <a:txBody>
                    <a:bodyPr/>
                    <a:lstStyle/>
                    <a:p>
                      <a:pPr algn="ctr">
                        <a:defRPr sz="1800" b="0"/>
                      </a:pPr>
                      <a:r>
                        <a:rPr sz="2800" b="1" dirty="0">
                          <a:latin typeface="Tahoma"/>
                          <a:ea typeface="Tahoma"/>
                          <a:cs typeface="Tahoma"/>
                          <a:sym typeface="Tahoma"/>
                        </a:rPr>
                        <a:t>% of local electricity consumption</a:t>
                      </a:r>
                    </a:p>
                  </a:txBody>
                  <a:tcPr marL="6350" marR="6350" marT="6350" marB="6350" anchor="ctr" horzOverflow="overflow"/>
                </a:tc>
                <a:extLst>
                  <a:ext uri="{0D108BD9-81ED-4DB2-BD59-A6C34878D82A}">
                    <a16:rowId xmlns:a16="http://schemas.microsoft.com/office/drawing/2014/main" val="10000"/>
                  </a:ext>
                </a:extLst>
              </a:tr>
              <a:tr h="762000">
                <a:tc>
                  <a:txBody>
                    <a:bodyPr/>
                    <a:lstStyle/>
                    <a:p>
                      <a:pPr algn="ctr">
                        <a:defRPr sz="1800" b="0"/>
                      </a:pPr>
                      <a:r>
                        <a:rPr sz="2400" b="1" dirty="0">
                          <a:latin typeface="Tahoma"/>
                          <a:ea typeface="Tahoma"/>
                          <a:cs typeface="Tahoma"/>
                          <a:sym typeface="Tahoma"/>
                        </a:rPr>
                        <a:t>South East</a:t>
                      </a:r>
                    </a:p>
                  </a:txBody>
                  <a:tcPr marL="6350" marR="6350" marT="6350" marB="6350" anchor="ctr" horzOverflow="overflow"/>
                </a:tc>
                <a:tc>
                  <a:txBody>
                    <a:bodyPr/>
                    <a:lstStyle/>
                    <a:p>
                      <a:pPr algn="ctr">
                        <a:defRPr sz="1800" b="0"/>
                      </a:pPr>
                      <a:r>
                        <a:rPr sz="2400" b="1" dirty="0">
                          <a:latin typeface="Tahoma"/>
                          <a:ea typeface="Tahoma"/>
                          <a:cs typeface="Tahoma"/>
                          <a:sym typeface="Tahoma"/>
                        </a:rPr>
                        <a:t>1.8</a:t>
                      </a:r>
                    </a:p>
                  </a:txBody>
                  <a:tcPr marL="6350" marR="6350" marT="6350" marB="6350" anchor="ctr" horzOverflow="overflow"/>
                </a:tc>
                <a:tc>
                  <a:txBody>
                    <a:bodyPr/>
                    <a:lstStyle/>
                    <a:p>
                      <a:pPr algn="ctr">
                        <a:defRPr sz="1800" b="0"/>
                      </a:pPr>
                      <a:r>
                        <a:rPr sz="2400" b="1" dirty="0">
                          <a:latin typeface="Tahoma"/>
                          <a:ea typeface="Tahoma"/>
                          <a:cs typeface="Tahoma"/>
                          <a:sym typeface="Tahoma"/>
                        </a:rPr>
                        <a:t>40%</a:t>
                      </a:r>
                    </a:p>
                  </a:txBody>
                  <a:tcPr marL="6350" marR="6350" marT="6350" marB="6350" anchor="ctr" horzOverflow="overflow"/>
                </a:tc>
                <a:tc>
                  <a:txBody>
                    <a:bodyPr/>
                    <a:lstStyle/>
                    <a:p>
                      <a:pPr algn="ctr">
                        <a:defRPr sz="1800" b="0"/>
                      </a:pPr>
                      <a:r>
                        <a:rPr sz="2400" b="1" dirty="0">
                          <a:latin typeface="Tahoma"/>
                          <a:ea typeface="Tahoma"/>
                          <a:cs typeface="Tahoma"/>
                          <a:sym typeface="Tahoma"/>
                        </a:rPr>
                        <a:t>5%</a:t>
                      </a:r>
                    </a:p>
                  </a:txBody>
                  <a:tcPr marL="6350" marR="6350" marT="6350" marB="6350" anchor="ctr" horzOverflow="overflow"/>
                </a:tc>
                <a:extLst>
                  <a:ext uri="{0D108BD9-81ED-4DB2-BD59-A6C34878D82A}">
                    <a16:rowId xmlns:a16="http://schemas.microsoft.com/office/drawing/2014/main" val="10001"/>
                  </a:ext>
                </a:extLst>
              </a:tr>
              <a:tr h="762000">
                <a:tc>
                  <a:txBody>
                    <a:bodyPr/>
                    <a:lstStyle/>
                    <a:p>
                      <a:pPr algn="ctr">
                        <a:defRPr sz="1800" b="0"/>
                      </a:pPr>
                      <a:r>
                        <a:rPr sz="2400" dirty="0">
                          <a:latin typeface="Tahoma"/>
                          <a:ea typeface="Tahoma"/>
                          <a:cs typeface="Tahoma"/>
                          <a:sym typeface="Tahoma"/>
                        </a:rPr>
                        <a:t>Slough</a:t>
                      </a:r>
                    </a:p>
                  </a:txBody>
                  <a:tcPr marL="6350" marR="6350" marT="6350" marB="6350" anchor="ctr" horzOverflow="overflow"/>
                </a:tc>
                <a:tc>
                  <a:txBody>
                    <a:bodyPr/>
                    <a:lstStyle/>
                    <a:p>
                      <a:pPr algn="ctr">
                        <a:defRPr sz="1800" b="0"/>
                      </a:pPr>
                      <a:r>
                        <a:rPr sz="2400" dirty="0">
                          <a:latin typeface="Tahoma"/>
                          <a:ea typeface="Tahoma"/>
                          <a:cs typeface="Tahoma"/>
                          <a:sym typeface="Tahoma"/>
                        </a:rPr>
                        <a:t>1.3</a:t>
                      </a:r>
                    </a:p>
                  </a:txBody>
                  <a:tcPr marL="6350" marR="6350" marT="6350" marB="6350" anchor="ctr" horzOverflow="overflow"/>
                </a:tc>
                <a:tc>
                  <a:txBody>
                    <a:bodyPr/>
                    <a:lstStyle/>
                    <a:p>
                      <a:pPr algn="ctr">
                        <a:defRPr sz="1800" b="0"/>
                      </a:pPr>
                      <a:r>
                        <a:rPr sz="2400" dirty="0">
                          <a:latin typeface="Tahoma"/>
                          <a:ea typeface="Tahoma"/>
                          <a:cs typeface="Tahoma"/>
                          <a:sym typeface="Tahoma"/>
                        </a:rPr>
                        <a:t>29%</a:t>
                      </a:r>
                    </a:p>
                  </a:txBody>
                  <a:tcPr marL="6350" marR="6350" marT="6350" marB="6350" anchor="ctr" horzOverflow="overflow"/>
                </a:tc>
                <a:tc>
                  <a:txBody>
                    <a:bodyPr/>
                    <a:lstStyle/>
                    <a:p>
                      <a:pPr algn="ctr">
                        <a:defRPr sz="1800" b="0"/>
                      </a:pPr>
                      <a:r>
                        <a:rPr sz="2400" dirty="0">
                          <a:latin typeface="Tahoma"/>
                          <a:ea typeface="Tahoma"/>
                          <a:cs typeface="Tahoma"/>
                          <a:sym typeface="Tahoma"/>
                        </a:rPr>
                        <a:t>65%</a:t>
                      </a:r>
                    </a:p>
                  </a:txBody>
                  <a:tcPr marL="6350" marR="6350" marT="6350" marB="6350" anchor="ctr" horzOverflow="overflow"/>
                </a:tc>
                <a:extLst>
                  <a:ext uri="{0D108BD9-81ED-4DB2-BD59-A6C34878D82A}">
                    <a16:rowId xmlns:a16="http://schemas.microsoft.com/office/drawing/2014/main" val="10002"/>
                  </a:ext>
                </a:extLst>
              </a:tr>
              <a:tr h="762000">
                <a:tc>
                  <a:txBody>
                    <a:bodyPr/>
                    <a:lstStyle/>
                    <a:p>
                      <a:pPr algn="ctr">
                        <a:defRPr sz="1800" b="0"/>
                      </a:pPr>
                      <a:r>
                        <a:rPr sz="2400" dirty="0">
                          <a:latin typeface="Tahoma"/>
                          <a:ea typeface="Tahoma"/>
                          <a:cs typeface="Tahoma"/>
                          <a:sym typeface="Tahoma"/>
                        </a:rPr>
                        <a:t>Hampshire</a:t>
                      </a:r>
                    </a:p>
                  </a:txBody>
                  <a:tcPr marL="6350" marR="6350" marT="6350" marB="6350" anchor="ctr" horzOverflow="overflow"/>
                </a:tc>
                <a:tc>
                  <a:txBody>
                    <a:bodyPr/>
                    <a:lstStyle/>
                    <a:p>
                      <a:pPr algn="ctr">
                        <a:defRPr sz="1800" b="0"/>
                      </a:pPr>
                      <a:r>
                        <a:rPr sz="2400" dirty="0">
                          <a:latin typeface="Tahoma"/>
                          <a:ea typeface="Tahoma"/>
                          <a:cs typeface="Tahoma"/>
                          <a:sym typeface="Tahoma"/>
                        </a:rPr>
                        <a:t>0.2</a:t>
                      </a:r>
                    </a:p>
                  </a:txBody>
                  <a:tcPr marL="6350" marR="6350" marT="6350" marB="6350" anchor="ctr" horzOverflow="overflow"/>
                </a:tc>
                <a:tc>
                  <a:txBody>
                    <a:bodyPr/>
                    <a:lstStyle/>
                    <a:p>
                      <a:pPr algn="ctr">
                        <a:defRPr sz="1800" b="0"/>
                      </a:pPr>
                      <a:r>
                        <a:rPr sz="2400" dirty="0">
                          <a:latin typeface="Tahoma"/>
                          <a:ea typeface="Tahoma"/>
                          <a:cs typeface="Tahoma"/>
                          <a:sym typeface="Tahoma"/>
                        </a:rPr>
                        <a:t>4%</a:t>
                      </a:r>
                    </a:p>
                  </a:txBody>
                  <a:tcPr marL="6350" marR="6350" marT="6350" marB="6350" anchor="ctr" horzOverflow="overflow"/>
                </a:tc>
                <a:tc>
                  <a:txBody>
                    <a:bodyPr/>
                    <a:lstStyle/>
                    <a:p>
                      <a:pPr algn="ctr">
                        <a:defRPr sz="1800" b="0"/>
                      </a:pPr>
                      <a:r>
                        <a:rPr sz="2400" dirty="0">
                          <a:latin typeface="Tahoma"/>
                          <a:ea typeface="Tahoma"/>
                          <a:cs typeface="Tahoma"/>
                          <a:sym typeface="Tahoma"/>
                        </a:rPr>
                        <a:t>5%</a:t>
                      </a:r>
                    </a:p>
                  </a:txBody>
                  <a:tcPr marL="6350" marR="6350" marT="6350" marB="6350" anchor="ctr" horzOverflow="overflow"/>
                </a:tc>
                <a:extLst>
                  <a:ext uri="{0D108BD9-81ED-4DB2-BD59-A6C34878D82A}">
                    <a16:rowId xmlns:a16="http://schemas.microsoft.com/office/drawing/2014/main" val="10003"/>
                  </a:ext>
                </a:extLst>
              </a:tr>
              <a:tr h="762000">
                <a:tc>
                  <a:txBody>
                    <a:bodyPr/>
                    <a:lstStyle/>
                    <a:p>
                      <a:pPr algn="ctr">
                        <a:defRPr sz="1800" b="0"/>
                      </a:pPr>
                      <a:r>
                        <a:rPr sz="2400" b="1" dirty="0">
                          <a:latin typeface="Tahoma"/>
                          <a:ea typeface="Tahoma"/>
                          <a:cs typeface="Tahoma"/>
                          <a:sym typeface="Tahoma"/>
                        </a:rPr>
                        <a:t>London</a:t>
                      </a:r>
                    </a:p>
                  </a:txBody>
                  <a:tcPr marL="6350" marR="6350" marT="6350" marB="6350" anchor="ctr" horzOverflow="overflow"/>
                </a:tc>
                <a:tc>
                  <a:txBody>
                    <a:bodyPr/>
                    <a:lstStyle/>
                    <a:p>
                      <a:pPr algn="ctr">
                        <a:defRPr sz="1800" b="0"/>
                      </a:pPr>
                      <a:r>
                        <a:rPr sz="2400" b="1" dirty="0">
                          <a:latin typeface="Tahoma"/>
                          <a:ea typeface="Tahoma"/>
                          <a:cs typeface="Tahoma"/>
                          <a:sym typeface="Tahoma"/>
                        </a:rPr>
                        <a:t>1.7</a:t>
                      </a:r>
                    </a:p>
                  </a:txBody>
                  <a:tcPr marL="6350" marR="6350" marT="6350" marB="6350" anchor="ctr" horzOverflow="overflow"/>
                </a:tc>
                <a:tc>
                  <a:txBody>
                    <a:bodyPr/>
                    <a:lstStyle/>
                    <a:p>
                      <a:pPr algn="ctr">
                        <a:defRPr sz="1800" b="0"/>
                      </a:pPr>
                      <a:r>
                        <a:rPr sz="2400" b="1" dirty="0">
                          <a:latin typeface="Tahoma"/>
                          <a:ea typeface="Tahoma"/>
                          <a:cs typeface="Tahoma"/>
                          <a:sym typeface="Tahoma"/>
                        </a:rPr>
                        <a:t>37%</a:t>
                      </a:r>
                    </a:p>
                  </a:txBody>
                  <a:tcPr marL="6350" marR="6350" marT="6350" marB="6350" anchor="ctr" horzOverflow="overflow"/>
                </a:tc>
                <a:tc>
                  <a:txBody>
                    <a:bodyPr/>
                    <a:lstStyle/>
                    <a:p>
                      <a:pPr algn="ctr">
                        <a:defRPr sz="1800" b="0"/>
                      </a:pPr>
                      <a:r>
                        <a:rPr sz="2400" b="1" dirty="0">
                          <a:latin typeface="Tahoma"/>
                          <a:ea typeface="Tahoma"/>
                          <a:cs typeface="Tahoma"/>
                          <a:sym typeface="Tahoma"/>
                        </a:rPr>
                        <a:t>5%</a:t>
                      </a:r>
                    </a:p>
                  </a:txBody>
                  <a:tcPr marL="6350" marR="6350" marT="6350" marB="6350" anchor="ctr" horzOverflow="overflow"/>
                </a:tc>
                <a:extLst>
                  <a:ext uri="{0D108BD9-81ED-4DB2-BD59-A6C34878D82A}">
                    <a16:rowId xmlns:a16="http://schemas.microsoft.com/office/drawing/2014/main" val="10004"/>
                  </a:ext>
                </a:extLst>
              </a:tr>
              <a:tr h="762000">
                <a:tc>
                  <a:txBody>
                    <a:bodyPr/>
                    <a:lstStyle/>
                    <a:p>
                      <a:pPr algn="ctr">
                        <a:defRPr sz="1800" b="0"/>
                      </a:pPr>
                      <a:r>
                        <a:rPr sz="2400" dirty="0">
                          <a:latin typeface="Tahoma"/>
                          <a:ea typeface="Tahoma"/>
                          <a:cs typeface="Tahoma"/>
                          <a:sym typeface="Tahoma"/>
                        </a:rPr>
                        <a:t>Hillingdon</a:t>
                      </a:r>
                    </a:p>
                  </a:txBody>
                  <a:tcPr marL="6350" marR="6350" marT="6350" marB="6350" anchor="ctr" horzOverflow="overflow"/>
                </a:tc>
                <a:tc>
                  <a:txBody>
                    <a:bodyPr/>
                    <a:lstStyle/>
                    <a:p>
                      <a:pPr algn="ctr">
                        <a:defRPr sz="1800" b="0"/>
                      </a:pPr>
                      <a:r>
                        <a:rPr sz="2400" dirty="0">
                          <a:latin typeface="Tahoma"/>
                          <a:ea typeface="Tahoma"/>
                          <a:cs typeface="Tahoma"/>
                          <a:sym typeface="Tahoma"/>
                        </a:rPr>
                        <a:t>0.5</a:t>
                      </a:r>
                    </a:p>
                  </a:txBody>
                  <a:tcPr marL="6350" marR="6350" marT="6350" marB="6350" anchor="ctr" horzOverflow="overflow"/>
                </a:tc>
                <a:tc>
                  <a:txBody>
                    <a:bodyPr/>
                    <a:lstStyle/>
                    <a:p>
                      <a:pPr algn="ctr">
                        <a:defRPr sz="1800" b="0"/>
                      </a:pPr>
                      <a:r>
                        <a:rPr sz="2400" dirty="0">
                          <a:latin typeface="Tahoma"/>
                          <a:ea typeface="Tahoma"/>
                          <a:cs typeface="Tahoma"/>
                          <a:sym typeface="Tahoma"/>
                        </a:rPr>
                        <a:t>11%</a:t>
                      </a:r>
                    </a:p>
                  </a:txBody>
                  <a:tcPr marL="6350" marR="6350" marT="6350" marB="6350" anchor="ctr" horzOverflow="overflow"/>
                </a:tc>
                <a:tc>
                  <a:txBody>
                    <a:bodyPr/>
                    <a:lstStyle/>
                    <a:p>
                      <a:pPr algn="ctr">
                        <a:defRPr sz="1800" b="0"/>
                      </a:pPr>
                      <a:r>
                        <a:rPr sz="2400" dirty="0">
                          <a:latin typeface="Tahoma"/>
                          <a:ea typeface="Tahoma"/>
                          <a:cs typeface="Tahoma"/>
                          <a:sym typeface="Tahoma"/>
                        </a:rPr>
                        <a:t>28%</a:t>
                      </a:r>
                    </a:p>
                  </a:txBody>
                  <a:tcPr marL="6350" marR="6350" marT="6350" marB="6350" anchor="ctr" horzOverflow="overflow"/>
                </a:tc>
                <a:extLst>
                  <a:ext uri="{0D108BD9-81ED-4DB2-BD59-A6C34878D82A}">
                    <a16:rowId xmlns:a16="http://schemas.microsoft.com/office/drawing/2014/main" val="3039046238"/>
                  </a:ext>
                </a:extLst>
              </a:tr>
              <a:tr h="762000">
                <a:tc>
                  <a:txBody>
                    <a:bodyPr/>
                    <a:lstStyle/>
                    <a:p>
                      <a:pPr algn="ctr">
                        <a:defRPr sz="1800" b="0"/>
                      </a:pPr>
                      <a:r>
                        <a:rPr sz="2400" dirty="0">
                          <a:latin typeface="Tahoma"/>
                          <a:ea typeface="Tahoma"/>
                          <a:cs typeface="Tahoma"/>
                          <a:sym typeface="Tahoma"/>
                        </a:rPr>
                        <a:t>Tower Hamlets</a:t>
                      </a:r>
                    </a:p>
                  </a:txBody>
                  <a:tcPr marL="6350" marR="6350" marT="6350" marB="6350" anchor="ctr" horzOverflow="overflow"/>
                </a:tc>
                <a:tc>
                  <a:txBody>
                    <a:bodyPr/>
                    <a:lstStyle/>
                    <a:p>
                      <a:pPr algn="ctr">
                        <a:defRPr sz="1800" b="0"/>
                      </a:pPr>
                      <a:r>
                        <a:rPr sz="2400" dirty="0">
                          <a:latin typeface="Tahoma"/>
                          <a:ea typeface="Tahoma"/>
                          <a:cs typeface="Tahoma"/>
                          <a:sym typeface="Tahoma"/>
                        </a:rPr>
                        <a:t>0.4</a:t>
                      </a:r>
                    </a:p>
                  </a:txBody>
                  <a:tcPr marL="6350" marR="6350" marT="6350" marB="6350" anchor="ctr" horzOverflow="overflow"/>
                </a:tc>
                <a:tc>
                  <a:txBody>
                    <a:bodyPr/>
                    <a:lstStyle/>
                    <a:p>
                      <a:pPr algn="ctr">
                        <a:defRPr sz="1800" b="0"/>
                      </a:pPr>
                      <a:r>
                        <a:rPr sz="2400" dirty="0">
                          <a:latin typeface="Tahoma"/>
                          <a:ea typeface="Tahoma"/>
                          <a:cs typeface="Tahoma"/>
                          <a:sym typeface="Tahoma"/>
                        </a:rPr>
                        <a:t>9%</a:t>
                      </a:r>
                    </a:p>
                  </a:txBody>
                  <a:tcPr marL="6350" marR="6350" marT="6350" marB="6350" anchor="ctr" horzOverflow="overflow"/>
                </a:tc>
                <a:tc>
                  <a:txBody>
                    <a:bodyPr/>
                    <a:lstStyle/>
                    <a:p>
                      <a:pPr algn="ctr">
                        <a:defRPr sz="1800" b="0"/>
                      </a:pPr>
                      <a:r>
                        <a:rPr sz="2400" dirty="0">
                          <a:latin typeface="Tahoma"/>
                          <a:ea typeface="Tahoma"/>
                          <a:cs typeface="Tahoma"/>
                          <a:sym typeface="Tahoma"/>
                        </a:rPr>
                        <a:t>18%</a:t>
                      </a:r>
                    </a:p>
                  </a:txBody>
                  <a:tcPr marL="6350" marR="6350" marT="6350" marB="6350" anchor="ctr" horzOverflow="overflow"/>
                </a:tc>
                <a:extLst>
                  <a:ext uri="{0D108BD9-81ED-4DB2-BD59-A6C34878D82A}">
                    <a16:rowId xmlns:a16="http://schemas.microsoft.com/office/drawing/2014/main" val="10005"/>
                  </a:ext>
                </a:extLst>
              </a:tr>
              <a:tr h="762000">
                <a:tc>
                  <a:txBody>
                    <a:bodyPr/>
                    <a:lstStyle/>
                    <a:p>
                      <a:pPr algn="ctr">
                        <a:defRPr sz="1800" b="0"/>
                      </a:pPr>
                      <a:r>
                        <a:rPr sz="2400" b="1" dirty="0">
                          <a:latin typeface="Tahoma"/>
                          <a:ea typeface="Tahoma"/>
                          <a:cs typeface="Tahoma"/>
                          <a:sym typeface="Tahoma"/>
                        </a:rPr>
                        <a:t>South West &amp; Wales</a:t>
                      </a:r>
                    </a:p>
                  </a:txBody>
                  <a:tcPr marL="6350" marR="6350" marT="6350" marB="6350" anchor="ctr" horzOverflow="overflow"/>
                </a:tc>
                <a:tc>
                  <a:txBody>
                    <a:bodyPr/>
                    <a:lstStyle/>
                    <a:p>
                      <a:pPr algn="ctr">
                        <a:defRPr sz="1800" b="0"/>
                      </a:pPr>
                      <a:r>
                        <a:rPr sz="2400" dirty="0">
                          <a:latin typeface="Tahoma"/>
                          <a:ea typeface="Tahoma"/>
                          <a:cs typeface="Tahoma"/>
                          <a:sym typeface="Tahoma"/>
                        </a:rPr>
                        <a:t>0.4</a:t>
                      </a:r>
                    </a:p>
                  </a:txBody>
                  <a:tcPr marL="6350" marR="6350" marT="6350" marB="6350" anchor="ctr" horzOverflow="overflow"/>
                </a:tc>
                <a:tc>
                  <a:txBody>
                    <a:bodyPr/>
                    <a:lstStyle/>
                    <a:p>
                      <a:pPr algn="ctr">
                        <a:defRPr sz="1800" b="0"/>
                      </a:pPr>
                      <a:r>
                        <a:rPr sz="2400" dirty="0">
                          <a:latin typeface="Tahoma"/>
                          <a:ea typeface="Tahoma"/>
                          <a:cs typeface="Tahoma"/>
                          <a:sym typeface="Tahoma"/>
                        </a:rPr>
                        <a:t>9%</a:t>
                      </a:r>
                    </a:p>
                  </a:txBody>
                  <a:tcPr marL="6350" marR="6350" marT="6350" marB="6350" anchor="ctr" horzOverflow="overflow"/>
                </a:tc>
                <a:tc>
                  <a:txBody>
                    <a:bodyPr/>
                    <a:lstStyle/>
                    <a:p>
                      <a:pPr algn="ctr">
                        <a:defRPr sz="1800" b="0"/>
                      </a:pPr>
                      <a:r>
                        <a:rPr sz="2400" dirty="0">
                          <a:latin typeface="Tahoma"/>
                          <a:ea typeface="Tahoma"/>
                          <a:cs typeface="Tahoma"/>
                          <a:sym typeface="Tahoma"/>
                        </a:rPr>
                        <a:t>1%</a:t>
                      </a:r>
                    </a:p>
                  </a:txBody>
                  <a:tcPr marL="6350" marR="6350" marT="6350" marB="6350" anchor="ctr" horzOverflow="overflow"/>
                </a:tc>
                <a:extLst>
                  <a:ext uri="{0D108BD9-81ED-4DB2-BD59-A6C34878D82A}">
                    <a16:rowId xmlns:a16="http://schemas.microsoft.com/office/drawing/2014/main" val="10007"/>
                  </a:ext>
                </a:extLst>
              </a:tr>
              <a:tr h="762000">
                <a:tc>
                  <a:txBody>
                    <a:bodyPr/>
                    <a:lstStyle/>
                    <a:p>
                      <a:pPr algn="ctr">
                        <a:defRPr sz="1800" b="0"/>
                      </a:pPr>
                      <a:r>
                        <a:rPr sz="2400" b="1" dirty="0">
                          <a:latin typeface="Tahoma"/>
                          <a:ea typeface="Tahoma"/>
                          <a:cs typeface="Tahoma"/>
                          <a:sym typeface="Tahoma"/>
                        </a:rPr>
                        <a:t>East</a:t>
                      </a:r>
                    </a:p>
                  </a:txBody>
                  <a:tcPr marL="6350" marR="6350" marT="6350" marB="6350" anchor="ctr" horzOverflow="overflow"/>
                </a:tc>
                <a:tc>
                  <a:txBody>
                    <a:bodyPr/>
                    <a:lstStyle/>
                    <a:p>
                      <a:pPr algn="ctr">
                        <a:defRPr sz="1800" b="0"/>
                      </a:pPr>
                      <a:r>
                        <a:rPr sz="2400" dirty="0">
                          <a:latin typeface="Tahoma"/>
                          <a:ea typeface="Tahoma"/>
                          <a:cs typeface="Tahoma"/>
                          <a:sym typeface="Tahoma"/>
                        </a:rPr>
                        <a:t>0.3</a:t>
                      </a:r>
                    </a:p>
                  </a:txBody>
                  <a:tcPr marL="6350" marR="6350" marT="6350" marB="6350" anchor="ctr" horzOverflow="overflow"/>
                </a:tc>
                <a:tc>
                  <a:txBody>
                    <a:bodyPr/>
                    <a:lstStyle/>
                    <a:p>
                      <a:pPr algn="ctr">
                        <a:defRPr sz="1800" b="0"/>
                      </a:pPr>
                      <a:r>
                        <a:rPr sz="2400" dirty="0">
                          <a:latin typeface="Tahoma"/>
                          <a:ea typeface="Tahoma"/>
                          <a:cs typeface="Tahoma"/>
                          <a:sym typeface="Tahoma"/>
                        </a:rPr>
                        <a:t>7%</a:t>
                      </a:r>
                    </a:p>
                  </a:txBody>
                  <a:tcPr marL="6350" marR="6350" marT="6350" marB="6350" anchor="ctr" horzOverflow="overflow"/>
                </a:tc>
                <a:tc>
                  <a:txBody>
                    <a:bodyPr/>
                    <a:lstStyle/>
                    <a:p>
                      <a:pPr algn="ctr">
                        <a:defRPr sz="1800" b="0"/>
                      </a:pPr>
                      <a:r>
                        <a:rPr sz="2400" dirty="0">
                          <a:latin typeface="Tahoma"/>
                          <a:ea typeface="Tahoma"/>
                          <a:cs typeface="Tahoma"/>
                          <a:sym typeface="Tahoma"/>
                        </a:rPr>
                        <a:t>1%</a:t>
                      </a:r>
                    </a:p>
                  </a:txBody>
                  <a:tcPr marL="6350" marR="6350" marT="6350" marB="6350" anchor="ctr" horzOverflow="overflow"/>
                </a:tc>
                <a:extLst>
                  <a:ext uri="{0D108BD9-81ED-4DB2-BD59-A6C34878D82A}">
                    <a16:rowId xmlns:a16="http://schemas.microsoft.com/office/drawing/2014/main" val="10008"/>
                  </a:ext>
                </a:extLst>
              </a:tr>
              <a:tr h="762000">
                <a:tc>
                  <a:txBody>
                    <a:bodyPr/>
                    <a:lstStyle/>
                    <a:p>
                      <a:pPr algn="ctr">
                        <a:defRPr sz="1800" b="0"/>
                      </a:pPr>
                      <a:r>
                        <a:rPr sz="2400" b="1" dirty="0">
                          <a:latin typeface="Tahoma"/>
                          <a:ea typeface="Tahoma"/>
                          <a:cs typeface="Tahoma"/>
                          <a:sym typeface="Tahoma"/>
                        </a:rPr>
                        <a:t>South East &amp; London</a:t>
                      </a:r>
                    </a:p>
                  </a:txBody>
                  <a:tcPr marL="6350" marR="6350" marT="6350" marB="6350" anchor="ctr" horzOverflow="overflow"/>
                </a:tc>
                <a:tc>
                  <a:txBody>
                    <a:bodyPr/>
                    <a:lstStyle/>
                    <a:p>
                      <a:pPr algn="ctr">
                        <a:defRPr sz="1800" b="0"/>
                      </a:pPr>
                      <a:r>
                        <a:rPr sz="2400" b="1" dirty="0">
                          <a:latin typeface="Tahoma"/>
                          <a:ea typeface="Tahoma"/>
                          <a:cs typeface="Tahoma"/>
                          <a:sym typeface="Tahoma"/>
                        </a:rPr>
                        <a:t>3.5</a:t>
                      </a:r>
                    </a:p>
                  </a:txBody>
                  <a:tcPr marL="6350" marR="6350" marT="6350" marB="6350" anchor="ctr" horzOverflow="overflow"/>
                </a:tc>
                <a:tc>
                  <a:txBody>
                    <a:bodyPr/>
                    <a:lstStyle/>
                    <a:p>
                      <a:pPr algn="ctr">
                        <a:defRPr sz="1800" b="0"/>
                      </a:pPr>
                      <a:r>
                        <a:rPr sz="2400" b="1" dirty="0">
                          <a:latin typeface="Tahoma"/>
                          <a:ea typeface="Tahoma"/>
                          <a:cs typeface="Tahoma"/>
                          <a:sym typeface="Tahoma"/>
                        </a:rPr>
                        <a:t>77%</a:t>
                      </a:r>
                    </a:p>
                  </a:txBody>
                  <a:tcPr marL="6350" marR="6350" marT="6350" marB="6350" anchor="ctr" horzOverflow="overflow"/>
                </a:tc>
                <a:tc>
                  <a:txBody>
                    <a:bodyPr/>
                    <a:lstStyle/>
                    <a:p>
                      <a:pPr algn="ctr">
                        <a:defRPr sz="1800" b="0"/>
                      </a:pPr>
                      <a:r>
                        <a:rPr sz="2400" b="1" dirty="0">
                          <a:latin typeface="Tahoma"/>
                          <a:ea typeface="Tahoma"/>
                          <a:cs typeface="Tahoma"/>
                          <a:sym typeface="Tahoma"/>
                        </a:rPr>
                        <a:t>1.4%</a:t>
                      </a:r>
                    </a:p>
                  </a:txBody>
                  <a:tcPr marL="6350" marR="6350" marT="6350" marB="6350" anchor="ctr" horzOverflow="overflow"/>
                </a:tc>
                <a:extLst>
                  <a:ext uri="{0D108BD9-81ED-4DB2-BD59-A6C34878D82A}">
                    <a16:rowId xmlns:a16="http://schemas.microsoft.com/office/drawing/2014/main" val="10009"/>
                  </a:ext>
                </a:extLst>
              </a:tr>
              <a:tr h="762000">
                <a:tc>
                  <a:txBody>
                    <a:bodyPr/>
                    <a:lstStyle/>
                    <a:p>
                      <a:pPr algn="ctr">
                        <a:defRPr sz="1800" b="0"/>
                      </a:pPr>
                      <a:r>
                        <a:rPr sz="2400" b="1" dirty="0">
                          <a:latin typeface="Tahoma"/>
                          <a:ea typeface="Tahoma"/>
                          <a:cs typeface="Tahoma"/>
                          <a:sym typeface="Tahoma"/>
                        </a:rPr>
                        <a:t>GB excluding London &amp; South East</a:t>
                      </a:r>
                    </a:p>
                  </a:txBody>
                  <a:tcPr marL="6350" marR="6350" marT="6350" marB="6350" anchor="ctr" horzOverflow="overflow"/>
                </a:tc>
                <a:tc>
                  <a:txBody>
                    <a:bodyPr/>
                    <a:lstStyle/>
                    <a:p>
                      <a:pPr algn="ctr">
                        <a:defRPr sz="1800" b="0"/>
                      </a:pPr>
                      <a:r>
                        <a:rPr sz="2400" b="1" dirty="0">
                          <a:latin typeface="Tahoma"/>
                          <a:ea typeface="Tahoma"/>
                          <a:cs typeface="Tahoma"/>
                          <a:sym typeface="Tahoma"/>
                        </a:rPr>
                        <a:t>1</a:t>
                      </a:r>
                    </a:p>
                  </a:txBody>
                  <a:tcPr marL="6350" marR="6350" marT="6350" marB="6350" anchor="ctr" horzOverflow="overflow"/>
                </a:tc>
                <a:tc>
                  <a:txBody>
                    <a:bodyPr/>
                    <a:lstStyle/>
                    <a:p>
                      <a:pPr algn="ctr">
                        <a:defRPr sz="1800" b="0"/>
                      </a:pPr>
                      <a:r>
                        <a:rPr sz="2400" b="1" dirty="0">
                          <a:latin typeface="Tahoma"/>
                          <a:ea typeface="Tahoma"/>
                          <a:cs typeface="Tahoma"/>
                          <a:sym typeface="Tahoma"/>
                        </a:rPr>
                        <a:t>23%</a:t>
                      </a:r>
                    </a:p>
                  </a:txBody>
                  <a:tcPr marL="6350" marR="6350" marT="6350" marB="6350" anchor="ctr" horzOverflow="overflow"/>
                </a:tc>
                <a:tc>
                  <a:txBody>
                    <a:bodyPr/>
                    <a:lstStyle/>
                    <a:p>
                      <a:pPr algn="ctr">
                        <a:defRPr sz="1800" b="0"/>
                      </a:pPr>
                      <a:r>
                        <a:rPr sz="2400" b="1" dirty="0">
                          <a:latin typeface="Tahoma"/>
                          <a:ea typeface="Tahoma"/>
                          <a:cs typeface="Tahoma"/>
                          <a:sym typeface="Tahoma"/>
                        </a:rPr>
                        <a:t>0.4%</a:t>
                      </a:r>
                    </a:p>
                  </a:txBody>
                  <a:tcPr marL="6350" marR="6350" marT="6350" marB="6350" anchor="ctr" horzOverflow="overflow"/>
                </a:tc>
                <a:extLst>
                  <a:ext uri="{0D108BD9-81ED-4DB2-BD59-A6C34878D82A}">
                    <a16:rowId xmlns:a16="http://schemas.microsoft.com/office/drawing/2014/main" val="10010"/>
                  </a:ext>
                </a:extLst>
              </a:tr>
              <a:tr h="762000">
                <a:tc>
                  <a:txBody>
                    <a:bodyPr/>
                    <a:lstStyle/>
                    <a:p>
                      <a:pPr algn="ctr">
                        <a:defRPr sz="1800" b="0"/>
                      </a:pPr>
                      <a:r>
                        <a:rPr sz="2400" b="1" dirty="0">
                          <a:latin typeface="Tahoma"/>
                          <a:ea typeface="Tahoma"/>
                          <a:cs typeface="Tahoma"/>
                          <a:sym typeface="Tahoma"/>
                        </a:rPr>
                        <a:t>Total data centre electricity consumption</a:t>
                      </a:r>
                    </a:p>
                  </a:txBody>
                  <a:tcPr marL="6350" marR="6350" marT="6350" marB="6350" anchor="ctr" horzOverflow="overflow"/>
                </a:tc>
                <a:tc>
                  <a:txBody>
                    <a:bodyPr/>
                    <a:lstStyle/>
                    <a:p>
                      <a:pPr algn="ctr">
                        <a:defRPr sz="1800" b="0"/>
                      </a:pPr>
                      <a:r>
                        <a:rPr sz="2400" b="1" dirty="0">
                          <a:latin typeface="Tahoma"/>
                          <a:ea typeface="Tahoma"/>
                          <a:cs typeface="Tahoma"/>
                          <a:sym typeface="Tahoma"/>
                        </a:rPr>
                        <a:t>4.5</a:t>
                      </a:r>
                    </a:p>
                  </a:txBody>
                  <a:tcPr marL="6350" marR="6350" marT="6350" marB="6350" anchor="ctr" horzOverflow="overflow"/>
                </a:tc>
                <a:tc>
                  <a:txBody>
                    <a:bodyPr/>
                    <a:lstStyle/>
                    <a:p>
                      <a:pPr indent="457200" algn="ctr">
                        <a:defRPr sz="2400" b="0">
                          <a:sym typeface="Graphik Semibold"/>
                        </a:defRPr>
                      </a:pPr>
                      <a:endParaRPr dirty="0"/>
                    </a:p>
                  </a:txBody>
                  <a:tcPr marL="6350" marR="6350" marT="6350" marB="6350" anchor="ctr" horzOverflow="overflow"/>
                </a:tc>
                <a:tc>
                  <a:txBody>
                    <a:bodyPr/>
                    <a:lstStyle/>
                    <a:p>
                      <a:pPr algn="ctr">
                        <a:defRPr sz="1800" b="0"/>
                      </a:pPr>
                      <a:r>
                        <a:rPr sz="2400" b="1" dirty="0">
                          <a:latin typeface="Tahoma"/>
                          <a:ea typeface="Tahoma"/>
                          <a:cs typeface="Tahoma"/>
                          <a:sym typeface="Tahoma"/>
                        </a:rPr>
                        <a:t>= 2%</a:t>
                      </a:r>
                    </a:p>
                  </a:txBody>
                  <a:tcPr marL="6350" marR="6350" marT="6350" marB="6350" anchor="ctr" horzOverflow="overflow"/>
                </a:tc>
                <a:extLst>
                  <a:ext uri="{0D108BD9-81ED-4DB2-BD59-A6C34878D82A}">
                    <a16:rowId xmlns:a16="http://schemas.microsoft.com/office/drawing/2014/main" val="10011"/>
                  </a:ext>
                </a:extLst>
              </a:tr>
              <a:tr h="762000">
                <a:tc>
                  <a:txBody>
                    <a:bodyPr/>
                    <a:lstStyle/>
                    <a:p>
                      <a:pPr algn="ctr">
                        <a:defRPr sz="1800" b="0"/>
                      </a:pPr>
                      <a:r>
                        <a:rPr sz="2400" b="1" dirty="0">
                          <a:latin typeface="Tahoma"/>
                          <a:ea typeface="Tahoma"/>
                          <a:cs typeface="Tahoma"/>
                          <a:sym typeface="Tahoma"/>
                        </a:rPr>
                        <a:t>Total electricity consumption</a:t>
                      </a:r>
                    </a:p>
                  </a:txBody>
                  <a:tcPr marL="6350" marR="6350" marT="6350" marB="6350" anchor="ctr" horzOverflow="overflow"/>
                </a:tc>
                <a:tc>
                  <a:txBody>
                    <a:bodyPr/>
                    <a:lstStyle/>
                    <a:p>
                      <a:pPr algn="ctr">
                        <a:defRPr sz="1800" b="0"/>
                      </a:pPr>
                      <a:r>
                        <a:rPr sz="2400" b="1" dirty="0">
                          <a:latin typeface="Tahoma"/>
                          <a:ea typeface="Tahoma"/>
                          <a:cs typeface="Tahoma"/>
                          <a:sym typeface="Tahoma"/>
                        </a:rPr>
                        <a:t>249.2</a:t>
                      </a:r>
                    </a:p>
                  </a:txBody>
                  <a:tcPr marL="6350" marR="6350" marT="6350" marB="6350" anchor="ctr" horzOverflow="overflow"/>
                </a:tc>
                <a:tc>
                  <a:txBody>
                    <a:bodyPr/>
                    <a:lstStyle/>
                    <a:p>
                      <a:pPr indent="457200" algn="ctr">
                        <a:defRPr sz="2400" b="0">
                          <a:sym typeface="Graphik Semibold"/>
                        </a:defRPr>
                      </a:pPr>
                      <a:endParaRPr dirty="0"/>
                    </a:p>
                  </a:txBody>
                  <a:tcPr marL="6350" marR="6350" marT="6350" marB="6350" anchor="ctr" horzOverflow="overflow"/>
                </a:tc>
                <a:tc>
                  <a:txBody>
                    <a:bodyPr/>
                    <a:lstStyle/>
                    <a:p>
                      <a:pPr indent="457200" algn="ctr">
                        <a:defRPr sz="2400" b="0">
                          <a:sym typeface="Graphik Semibold"/>
                        </a:defRPr>
                      </a:pPr>
                      <a:endParaRPr dirty="0"/>
                    </a:p>
                  </a:txBody>
                  <a:tcPr marL="6350" marR="6350" marT="6350" marB="6350" anchor="ctr" horzOverflow="overflow"/>
                </a:tc>
                <a:extLst>
                  <a:ext uri="{0D108BD9-81ED-4DB2-BD59-A6C34878D82A}">
                    <a16:rowId xmlns:a16="http://schemas.microsoft.com/office/drawing/2014/main" val="10012"/>
                  </a:ext>
                </a:extLst>
              </a:tr>
            </a:tbl>
          </a:graphicData>
        </a:graphic>
      </p:graphicFrame>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Open Data Manchester LOGO BBT COL TRA RGB.png" descr="Open Data Manchester LOGO BBT COL TRA RGB.png"/>
          <p:cNvPicPr>
            <a:picLocks noChangeAspect="1"/>
          </p:cNvPicPr>
          <p:nvPr/>
        </p:nvPicPr>
        <p:blipFill>
          <a:blip r:embed="rId3"/>
          <a:stretch>
            <a:fillRect/>
          </a:stretch>
        </p:blipFill>
        <p:spPr>
          <a:xfrm>
            <a:off x="19088033" y="11931752"/>
            <a:ext cx="4652028" cy="1197898"/>
          </a:xfrm>
          <a:prstGeom prst="rect">
            <a:avLst/>
          </a:prstGeom>
          <a:ln w="12700">
            <a:miter lim="400000"/>
          </a:ln>
        </p:spPr>
      </p:pic>
      <p:sp>
        <p:nvSpPr>
          <p:cNvPr id="220" name="Reframing data"/>
          <p:cNvSpPr txBox="1"/>
          <p:nvPr/>
        </p:nvSpPr>
        <p:spPr>
          <a:xfrm>
            <a:off x="1474003" y="2691501"/>
            <a:ext cx="21435994" cy="104375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71 new data centres, 20 GW capacity</a:t>
            </a:r>
            <a:r>
              <a:rPr b="0" dirty="0"/>
              <a:t> with funding approved and stakeholders engaged (Ofgem, February 2026)</a:t>
            </a: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140 new data centres, 50 GW capacity</a:t>
            </a:r>
            <a:r>
              <a:rPr b="0" dirty="0"/>
              <a:t> likely to be approved if they demonstrate they are ready to connect to the grid and are aligned with government’s strategic aims including Clean Power 2030 Action Plan (Ofgem, February 2026)</a:t>
            </a: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Elsham Tech Park in North Lincolnshire </a:t>
            </a:r>
            <a:r>
              <a:rPr b="0" dirty="0"/>
              <a:t>(not AI Growth Zone):</a:t>
            </a:r>
            <a:r>
              <a:rPr dirty="0"/>
              <a:t> 1 GW capacity, 176 hectares, £7.5bn,</a:t>
            </a:r>
            <a:r>
              <a:rPr b="0" dirty="0"/>
              <a:t> scheduled for build from 2027 to open 2029, 2,600 and 3,600 full-time construction jobs per year, “largest AI data centre campus in the UK”.</a:t>
            </a:r>
          </a:p>
          <a:p>
            <a:pPr marL="508000" indent="-508000" defTabSz="825500">
              <a:spcBef>
                <a:spcPts val="2000"/>
              </a:spcBef>
              <a:buSzPct val="100000"/>
              <a:buFont typeface="Arial"/>
              <a:buChar char="•"/>
              <a:defRPr sz="4000" b="1">
                <a:solidFill>
                  <a:srgbClr val="262626"/>
                </a:solidFill>
                <a:latin typeface="Tahoma"/>
                <a:ea typeface="Tahoma"/>
                <a:cs typeface="Tahoma"/>
                <a:sym typeface="Tahoma"/>
              </a:defRPr>
            </a:pPr>
            <a:r>
              <a:rPr dirty="0"/>
              <a:t>Chapelcross AI Data Centre in Dumfries and Galloway </a:t>
            </a:r>
            <a:r>
              <a:rPr dirty="0">
                <a:solidFill>
                  <a:srgbClr val="000000"/>
                </a:solidFill>
              </a:rPr>
              <a:t>(not AI Growth Zone):       1 GW capacity</a:t>
            </a:r>
            <a:r>
              <a:rPr b="1" dirty="0">
                <a:solidFill>
                  <a:srgbClr val="000000"/>
                </a:solidFill>
              </a:rPr>
              <a:t>, £16.5 bn</a:t>
            </a:r>
            <a:r>
              <a:rPr b="0" dirty="0">
                <a:solidFill>
                  <a:srgbClr val="000000"/>
                </a:solidFill>
              </a:rPr>
              <a:t>, scheduled for eight-year build, water use of “32 households”, energy </a:t>
            </a:r>
            <a:r>
              <a:rPr lang="en-GB" b="0" dirty="0">
                <a:solidFill>
                  <a:srgbClr val="000000"/>
                </a:solidFill>
              </a:rPr>
              <a:t>u</a:t>
            </a:r>
            <a:r>
              <a:rPr b="0" dirty="0">
                <a:solidFill>
                  <a:srgbClr val="000000"/>
                </a:solidFill>
              </a:rPr>
              <a:t>se of “two million homes”, around 500 jobs and/or 750 construction jobs, “'world's largest' data centre”.</a:t>
            </a:r>
          </a:p>
        </p:txBody>
      </p:sp>
      <p:sp>
        <p:nvSpPr>
          <p:cNvPr id="3" name="Key issues: definition">
            <a:extLst>
              <a:ext uri="{FF2B5EF4-FFF2-40B4-BE49-F238E27FC236}">
                <a16:creationId xmlns:a16="http://schemas.microsoft.com/office/drawing/2014/main" id="{A27BC1A2-A3E9-C583-EB34-38E9E7BEA66F}"/>
              </a:ext>
            </a:extLst>
          </p:cNvPr>
          <p:cNvSpPr txBox="1"/>
          <p:nvPr/>
        </p:nvSpPr>
        <p:spPr>
          <a:xfrm>
            <a:off x="857122" y="101148"/>
            <a:ext cx="14111946" cy="16856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New sites?</a:t>
            </a:r>
            <a:endParaRPr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0" name="Table 1"/>
          <p:cNvGraphicFramePr/>
          <p:nvPr>
            <p:extLst>
              <p:ext uri="{D42A27DB-BD31-4B8C-83A1-F6EECF244321}">
                <p14:modId xmlns:p14="http://schemas.microsoft.com/office/powerpoint/2010/main" val="360728879"/>
              </p:ext>
            </p:extLst>
          </p:nvPr>
        </p:nvGraphicFramePr>
        <p:xfrm>
          <a:off x="1954205" y="2359963"/>
          <a:ext cx="20370693" cy="10680700"/>
        </p:xfrm>
        <a:graphic>
          <a:graphicData uri="http://schemas.openxmlformats.org/drawingml/2006/table">
            <a:tbl>
              <a:tblPr>
                <a:tableStyleId>{4C3C2611-4C71-4FC5-86AE-919BDF0F9419}</a:tableStyleId>
              </a:tblPr>
              <a:tblGrid>
                <a:gridCol w="14199997">
                  <a:extLst>
                    <a:ext uri="{9D8B030D-6E8A-4147-A177-3AD203B41FA5}">
                      <a16:colId xmlns:a16="http://schemas.microsoft.com/office/drawing/2014/main" val="20000"/>
                    </a:ext>
                  </a:extLst>
                </a:gridCol>
                <a:gridCol w="3649078">
                  <a:extLst>
                    <a:ext uri="{9D8B030D-6E8A-4147-A177-3AD203B41FA5}">
                      <a16:colId xmlns:a16="http://schemas.microsoft.com/office/drawing/2014/main" val="20001"/>
                    </a:ext>
                  </a:extLst>
                </a:gridCol>
                <a:gridCol w="2521618">
                  <a:extLst>
                    <a:ext uri="{9D8B030D-6E8A-4147-A177-3AD203B41FA5}">
                      <a16:colId xmlns:a16="http://schemas.microsoft.com/office/drawing/2014/main" val="20002"/>
                    </a:ext>
                  </a:extLst>
                </a:gridCol>
              </a:tblGrid>
              <a:tr h="1016000">
                <a:tc>
                  <a:txBody>
                    <a:bodyPr/>
                    <a:lstStyle/>
                    <a:p>
                      <a:pPr marL="0" marR="0" lvl="0" indent="0" algn="l" defTabSz="825500" rtl="0" eaLnBrk="1" fontAlgn="auto" latinLnBrk="0" hangingPunct="1">
                        <a:lnSpc>
                          <a:spcPct val="100000"/>
                        </a:lnSpc>
                        <a:spcBef>
                          <a:spcPts val="0"/>
                        </a:spcBef>
                        <a:spcAft>
                          <a:spcPts val="0"/>
                        </a:spcAft>
                        <a:buClrTx/>
                        <a:buSzTx/>
                        <a:buFontTx/>
                        <a:buNone/>
                        <a:tabLst/>
                        <a:defRPr sz="1800" b="0"/>
                      </a:pPr>
                      <a:r>
                        <a:rPr lang="en-GB" sz="3200" b="1" dirty="0">
                          <a:latin typeface="Tahoma"/>
                          <a:ea typeface="Tahoma"/>
                          <a:cs typeface="Tahoma"/>
                          <a:sym typeface="Tahoma"/>
                        </a:rPr>
                        <a:t>England and Wales </a:t>
                      </a:r>
                      <a:r>
                        <a:rPr lang="en-GB" sz="3200" dirty="0">
                          <a:latin typeface="Tahoma"/>
                          <a:ea typeface="Tahoma"/>
                          <a:cs typeface="Tahoma"/>
                          <a:sym typeface="Tahoma"/>
                        </a:rPr>
                        <a:t>electricity consumption of data centres in 2023 (2025)</a:t>
                      </a:r>
                    </a:p>
                    <a:p>
                      <a:pPr algn="l">
                        <a:defRPr sz="1800" b="0"/>
                      </a:pPr>
                      <a:endParaRPr sz="3200" dirty="0">
                        <a:latin typeface="Tahoma"/>
                        <a:ea typeface="Tahoma"/>
                        <a:cs typeface="Tahoma"/>
                        <a:sym typeface="Tahoma"/>
                      </a:endParaRPr>
                    </a:p>
                  </a:txBody>
                  <a:tcPr marL="6350" marR="6350" marT="6350" marB="6350" anchor="ctr" horzOverflow="overflow"/>
                </a:tc>
                <a:tc>
                  <a:txBody>
                    <a:bodyPr/>
                    <a:lstStyle/>
                    <a:p>
                      <a:pPr algn="ctr">
                        <a:defRPr sz="1800" b="0"/>
                      </a:pPr>
                      <a:r>
                        <a:rPr lang="en-GB" sz="3200" b="0" i="0" u="none" strike="noStrike" cap="none" spc="0" baseline="0" dirty="0">
                          <a:solidFill>
                            <a:srgbClr val="000000"/>
                          </a:solidFill>
                          <a:effectLst/>
                          <a:uFillTx/>
                          <a:latin typeface="Graphik Semibold"/>
                          <a:ea typeface="Graphik Semibold"/>
                          <a:cs typeface="Graphik Semibold"/>
                          <a:sym typeface="Helvetica Neue"/>
                        </a:rPr>
                        <a:t>2.6 TWh </a:t>
                      </a:r>
                      <a:endParaRPr sz="3200" dirty="0">
                        <a:latin typeface="Tahoma"/>
                        <a:ea typeface="Tahoma"/>
                        <a:cs typeface="Tahoma"/>
                        <a:sym typeface="Tahoma"/>
                      </a:endParaRPr>
                    </a:p>
                  </a:txBody>
                  <a:tcPr marL="6350" marR="6350" marT="6350" marB="6350" anchor="ctr" horzOverflow="overflow"/>
                </a:tc>
                <a:tc>
                  <a:txBody>
                    <a:bodyPr/>
                    <a:lstStyle/>
                    <a:p>
                      <a:pPr algn="ctr">
                        <a:defRPr sz="1800" b="0"/>
                      </a:pPr>
                      <a:r>
                        <a:rPr lang="en-GB" sz="3200" b="0" i="0" u="none" strike="noStrike" cap="none" spc="0" baseline="0" dirty="0">
                          <a:solidFill>
                            <a:srgbClr val="000000"/>
                          </a:solidFill>
                          <a:effectLst/>
                          <a:uFillTx/>
                          <a:latin typeface="Graphik Semibold"/>
                          <a:ea typeface="Graphik Semibold"/>
                          <a:cs typeface="Graphik Semibold"/>
                          <a:sym typeface="Helvetica Neue"/>
                        </a:rPr>
                        <a:t>ND-NEED</a:t>
                      </a:r>
                      <a:endParaRPr sz="3200" dirty="0">
                        <a:latin typeface="Tahoma"/>
                        <a:ea typeface="Tahoma"/>
                        <a:cs typeface="Tahoma"/>
                        <a:sym typeface="Tahoma"/>
                      </a:endParaRPr>
                    </a:p>
                  </a:txBody>
                  <a:tcPr marL="6350" marR="6350" marT="6350" marB="6350" anchor="ctr" horzOverflow="overflow"/>
                </a:tc>
                <a:extLst>
                  <a:ext uri="{0D108BD9-81ED-4DB2-BD59-A6C34878D82A}">
                    <a16:rowId xmlns:a16="http://schemas.microsoft.com/office/drawing/2014/main" val="654771789"/>
                  </a:ext>
                </a:extLst>
              </a:tr>
              <a:tr h="1016000">
                <a:tc>
                  <a:txBody>
                    <a:bodyPr/>
                    <a:lstStyle/>
                    <a:p>
                      <a:pPr marL="0" marR="0" lvl="0" indent="0" algn="l" defTabSz="825500" rtl="0" eaLnBrk="1" fontAlgn="auto" latinLnBrk="0" hangingPunct="1">
                        <a:lnSpc>
                          <a:spcPct val="100000"/>
                        </a:lnSpc>
                        <a:spcBef>
                          <a:spcPts val="0"/>
                        </a:spcBef>
                        <a:spcAft>
                          <a:spcPts val="0"/>
                        </a:spcAft>
                        <a:buClrTx/>
                        <a:buSzTx/>
                        <a:buFontTx/>
                        <a:buNone/>
                        <a:tabLst/>
                        <a:defRPr sz="1800" b="0"/>
                      </a:pPr>
                      <a:r>
                        <a:rPr lang="en-GB" sz="3200" b="1" dirty="0">
                          <a:latin typeface="Tahoma"/>
                          <a:ea typeface="Tahoma"/>
                          <a:cs typeface="Tahoma"/>
                          <a:sym typeface="Tahoma"/>
                        </a:rPr>
                        <a:t>Great Britain </a:t>
                      </a:r>
                      <a:r>
                        <a:rPr lang="en-GB" sz="3200" dirty="0">
                          <a:latin typeface="Tahoma"/>
                          <a:ea typeface="Tahoma"/>
                          <a:cs typeface="Tahoma"/>
                          <a:sym typeface="Tahoma"/>
                        </a:rPr>
                        <a:t>rated IT load of data centres in 2024 (2025)</a:t>
                      </a:r>
                    </a:p>
                    <a:p>
                      <a:pPr algn="l">
                        <a:defRPr sz="1800" b="0"/>
                      </a:pPr>
                      <a:endParaRPr sz="3200" b="1" dirty="0">
                        <a:latin typeface="Tahoma"/>
                        <a:ea typeface="Tahoma"/>
                        <a:cs typeface="Tahoma"/>
                        <a:sym typeface="Tahoma"/>
                      </a:endParaRPr>
                    </a:p>
                  </a:txBody>
                  <a:tcPr marL="6350" marR="6350" marT="6350" marB="6350" anchor="ctr" horzOverflow="overflow"/>
                </a:tc>
                <a:tc>
                  <a:txBody>
                    <a:bodyPr/>
                    <a:lstStyle/>
                    <a:p>
                      <a:pPr algn="ctr">
                        <a:defRPr sz="1800" b="0"/>
                      </a:pPr>
                      <a:r>
                        <a:rPr lang="en-GB" sz="3200" b="0" i="0" u="none" strike="noStrike" cap="none" spc="0" baseline="0" dirty="0">
                          <a:solidFill>
                            <a:srgbClr val="000000"/>
                          </a:solidFill>
                          <a:effectLst/>
                          <a:uFillTx/>
                          <a:latin typeface="Graphik Semibold"/>
                          <a:ea typeface="Graphik Semibold"/>
                          <a:cs typeface="Graphik Semibold"/>
                          <a:sym typeface="Helvetica Neue"/>
                        </a:rPr>
                        <a:t>1.6 GW </a:t>
                      </a:r>
                      <a:endParaRPr sz="3200" dirty="0">
                        <a:latin typeface="Tahoma"/>
                        <a:ea typeface="Tahoma"/>
                        <a:cs typeface="Tahoma"/>
                        <a:sym typeface="Tahoma"/>
                      </a:endParaRPr>
                    </a:p>
                  </a:txBody>
                  <a:tcPr marL="6350" marR="6350" marT="6350" marB="6350" anchor="ctr" horzOverflow="overflow"/>
                </a:tc>
                <a:tc>
                  <a:txBody>
                    <a:bodyPr/>
                    <a:lstStyle/>
                    <a:p>
                      <a:pPr algn="ctr">
                        <a:defRPr sz="1800" b="0"/>
                      </a:pPr>
                      <a:r>
                        <a:rPr lang="en-GB" sz="3200" dirty="0">
                          <a:latin typeface="Tahoma"/>
                          <a:ea typeface="Tahoma"/>
                          <a:cs typeface="Tahoma"/>
                          <a:sym typeface="Tahoma"/>
                        </a:rPr>
                        <a:t>DSIT</a:t>
                      </a:r>
                      <a:endParaRPr sz="3200" dirty="0">
                        <a:latin typeface="Tahoma"/>
                        <a:ea typeface="Tahoma"/>
                        <a:cs typeface="Tahoma"/>
                        <a:sym typeface="Tahoma"/>
                      </a:endParaRPr>
                    </a:p>
                  </a:txBody>
                  <a:tcPr marL="6350" marR="6350" marT="6350" marB="6350" anchor="ctr" horzOverflow="overflow"/>
                </a:tc>
                <a:extLst>
                  <a:ext uri="{0D108BD9-81ED-4DB2-BD59-A6C34878D82A}">
                    <a16:rowId xmlns:a16="http://schemas.microsoft.com/office/drawing/2014/main" val="989052440"/>
                  </a:ext>
                </a:extLst>
              </a:tr>
              <a:tr h="1016000">
                <a:tc>
                  <a:txBody>
                    <a:bodyPr/>
                    <a:lstStyle/>
                    <a:p>
                      <a:pPr algn="l">
                        <a:defRPr sz="1800" b="0"/>
                      </a:pPr>
                      <a:r>
                        <a:rPr lang="en-GB" sz="3200" b="1" dirty="0">
                          <a:latin typeface="Tahoma"/>
                          <a:ea typeface="Tahoma"/>
                          <a:cs typeface="Tahoma"/>
                          <a:sym typeface="Tahoma"/>
                        </a:rPr>
                        <a:t>Great Britain </a:t>
                      </a:r>
                      <a:r>
                        <a:rPr lang="en-GB" sz="3200" dirty="0">
                          <a:latin typeface="Tahoma"/>
                          <a:ea typeface="Tahoma"/>
                          <a:cs typeface="Tahoma"/>
                          <a:sym typeface="Tahoma"/>
                        </a:rPr>
                        <a:t>electricity consumption of data centres in 2024 (2026)</a:t>
                      </a:r>
                      <a:endParaRPr sz="3200" dirty="0">
                        <a:latin typeface="Tahoma"/>
                        <a:ea typeface="Tahoma"/>
                        <a:cs typeface="Tahoma"/>
                        <a:sym typeface="Tahoma"/>
                      </a:endParaRPr>
                    </a:p>
                  </a:txBody>
                  <a:tcPr marL="6350" marR="6350" marT="6350" marB="6350" anchor="ctr" horzOverflow="overflow"/>
                </a:tc>
                <a:tc>
                  <a:txBody>
                    <a:bodyPr/>
                    <a:lstStyle/>
                    <a:p>
                      <a:pPr algn="ctr">
                        <a:defRPr sz="1800" b="0"/>
                      </a:pPr>
                      <a:r>
                        <a:rPr lang="en-GB" sz="3200" dirty="0">
                          <a:latin typeface="Tahoma"/>
                          <a:ea typeface="Tahoma"/>
                          <a:cs typeface="Tahoma"/>
                          <a:sym typeface="Tahoma"/>
                        </a:rPr>
                        <a:t>4.5 TWh</a:t>
                      </a:r>
                      <a:endParaRPr sz="3200" dirty="0">
                        <a:latin typeface="Tahoma"/>
                        <a:ea typeface="Tahoma"/>
                        <a:cs typeface="Tahoma"/>
                        <a:sym typeface="Tahoma"/>
                      </a:endParaRPr>
                    </a:p>
                  </a:txBody>
                  <a:tcPr marL="6350" marR="6350" marT="6350" marB="6350" anchor="ctr" horzOverflow="overflow"/>
                </a:tc>
                <a:tc>
                  <a:txBody>
                    <a:bodyPr/>
                    <a:lstStyle/>
                    <a:p>
                      <a:pPr algn="ctr">
                        <a:defRPr sz="1800" b="0"/>
                      </a:pPr>
                      <a:r>
                        <a:rPr lang="en-GB" sz="3200" dirty="0">
                          <a:latin typeface="Tahoma"/>
                          <a:ea typeface="Tahoma"/>
                          <a:cs typeface="Tahoma"/>
                          <a:sym typeface="Tahoma"/>
                        </a:rPr>
                        <a:t>DESNZ</a:t>
                      </a:r>
                      <a:endParaRPr sz="3200" dirty="0">
                        <a:latin typeface="Tahoma"/>
                        <a:ea typeface="Tahoma"/>
                        <a:cs typeface="Tahoma"/>
                        <a:sym typeface="Tahoma"/>
                      </a:endParaRPr>
                    </a:p>
                  </a:txBody>
                  <a:tcPr marL="6350" marR="6350" marT="6350" marB="6350" anchor="ctr" horzOverflow="overflow"/>
                </a:tc>
                <a:extLst>
                  <a:ext uri="{0D108BD9-81ED-4DB2-BD59-A6C34878D82A}">
                    <a16:rowId xmlns:a16="http://schemas.microsoft.com/office/drawing/2014/main" val="4054673793"/>
                  </a:ext>
                </a:extLst>
              </a:tr>
              <a:tr h="1016000">
                <a:tc>
                  <a:txBody>
                    <a:bodyPr/>
                    <a:lstStyle/>
                    <a:p>
                      <a:pPr algn="l">
                        <a:defRPr sz="1800" b="0"/>
                      </a:pPr>
                      <a:r>
                        <a:rPr lang="en-GB" sz="3200" b="1" dirty="0">
                          <a:latin typeface="Tahoma"/>
                          <a:ea typeface="Tahoma"/>
                          <a:cs typeface="Tahoma"/>
                          <a:sym typeface="Tahoma"/>
                        </a:rPr>
                        <a:t>Great Britain </a:t>
                      </a:r>
                      <a:r>
                        <a:rPr sz="3200" dirty="0">
                          <a:latin typeface="Tahoma"/>
                          <a:ea typeface="Tahoma"/>
                          <a:cs typeface="Tahoma"/>
                          <a:sym typeface="Tahoma"/>
                        </a:rPr>
                        <a:t>electricity consumption of data centres in 2025 (2025)</a:t>
                      </a:r>
                    </a:p>
                  </a:txBody>
                  <a:tcPr marL="6350" marR="6350" marT="6350" marB="6350" anchor="ctr" horzOverflow="overflow"/>
                </a:tc>
                <a:tc>
                  <a:txBody>
                    <a:bodyPr/>
                    <a:lstStyle/>
                    <a:p>
                      <a:pPr algn="ctr">
                        <a:defRPr sz="1800" b="0"/>
                      </a:pPr>
                      <a:r>
                        <a:rPr sz="3200" dirty="0">
                          <a:latin typeface="Tahoma"/>
                          <a:ea typeface="Tahoma"/>
                          <a:cs typeface="Tahoma"/>
                          <a:sym typeface="Tahoma"/>
                        </a:rPr>
                        <a:t>7.6 TWh = 2.4 GW</a:t>
                      </a:r>
                    </a:p>
                  </a:txBody>
                  <a:tcPr marL="6350" marR="6350" marT="6350" marB="6350" anchor="ctr" horzOverflow="overflow"/>
                </a:tc>
                <a:tc>
                  <a:txBody>
                    <a:bodyPr/>
                    <a:lstStyle/>
                    <a:p>
                      <a:pPr algn="ctr">
                        <a:defRPr sz="1800" b="0"/>
                      </a:pPr>
                      <a:r>
                        <a:rPr sz="3200" dirty="0">
                          <a:latin typeface="Tahoma"/>
                          <a:ea typeface="Tahoma"/>
                          <a:cs typeface="Tahoma"/>
                          <a:sym typeface="Tahoma"/>
                        </a:rPr>
                        <a:t>NESO</a:t>
                      </a:r>
                    </a:p>
                  </a:txBody>
                  <a:tcPr marL="6350" marR="6350" marT="6350" marB="6350" anchor="ctr" horzOverflow="overflow"/>
                </a:tc>
                <a:extLst>
                  <a:ext uri="{0D108BD9-81ED-4DB2-BD59-A6C34878D82A}">
                    <a16:rowId xmlns:a16="http://schemas.microsoft.com/office/drawing/2014/main" val="10000"/>
                  </a:ext>
                </a:extLst>
              </a:tr>
              <a:tr h="1016000">
                <a:tc>
                  <a:txBody>
                    <a:bodyPr/>
                    <a:lstStyle/>
                    <a:p>
                      <a:pPr algn="l">
                        <a:defRPr sz="1800" b="0"/>
                      </a:pPr>
                      <a:r>
                        <a:rPr sz="3200" dirty="0">
                          <a:latin typeface="Tahoma"/>
                          <a:ea typeface="Tahoma"/>
                          <a:cs typeface="Tahoma"/>
                          <a:sym typeface="Tahoma"/>
                        </a:rPr>
                        <a:t>Forecast </a:t>
                      </a:r>
                      <a:r>
                        <a:rPr lang="en-GB" sz="3200" b="1" dirty="0">
                          <a:latin typeface="Tahoma"/>
                          <a:ea typeface="Tahoma"/>
                          <a:cs typeface="Tahoma"/>
                          <a:sym typeface="Tahoma"/>
                        </a:rPr>
                        <a:t>GB</a:t>
                      </a:r>
                      <a:r>
                        <a:rPr sz="3200" b="1" dirty="0">
                          <a:latin typeface="Tahoma"/>
                          <a:ea typeface="Tahoma"/>
                          <a:cs typeface="Tahoma"/>
                          <a:sym typeface="Tahoma"/>
                        </a:rPr>
                        <a:t> </a:t>
                      </a:r>
                      <a:r>
                        <a:rPr sz="3200" dirty="0">
                          <a:latin typeface="Tahoma"/>
                          <a:ea typeface="Tahoma"/>
                          <a:cs typeface="Tahoma"/>
                          <a:sym typeface="Tahoma"/>
                        </a:rPr>
                        <a:t>electricity consumption of data centres by 2035 (2025)</a:t>
                      </a:r>
                    </a:p>
                  </a:txBody>
                  <a:tcPr marL="6350" marR="6350" marT="6350" marB="6350" anchor="ctr" horzOverflow="overflow"/>
                </a:tc>
                <a:tc>
                  <a:txBody>
                    <a:bodyPr/>
                    <a:lstStyle/>
                    <a:p>
                      <a:pPr algn="ctr">
                        <a:defRPr sz="1800" b="0"/>
                      </a:pPr>
                      <a:r>
                        <a:rPr sz="3200" dirty="0">
                          <a:latin typeface="Tahoma"/>
                          <a:ea typeface="Tahoma"/>
                          <a:cs typeface="Tahoma"/>
                          <a:sym typeface="Tahoma"/>
                        </a:rPr>
                        <a:t>20-41 TWh</a:t>
                      </a:r>
                    </a:p>
                  </a:txBody>
                  <a:tcPr marL="6350" marR="6350" marT="6350" marB="6350" anchor="ctr" horzOverflow="overflow"/>
                </a:tc>
                <a:tc>
                  <a:txBody>
                    <a:bodyPr/>
                    <a:lstStyle/>
                    <a:p>
                      <a:pPr algn="ctr">
                        <a:defRPr sz="1800" b="0"/>
                      </a:pPr>
                      <a:r>
                        <a:rPr sz="3200" dirty="0">
                          <a:latin typeface="Tahoma"/>
                          <a:ea typeface="Tahoma"/>
                          <a:cs typeface="Tahoma"/>
                          <a:sym typeface="Tahoma"/>
                        </a:rPr>
                        <a:t>NESO</a:t>
                      </a:r>
                    </a:p>
                  </a:txBody>
                  <a:tcPr marL="6350" marR="6350" marT="6350" marB="6350" anchor="ctr" horzOverflow="overflow"/>
                </a:tc>
                <a:extLst>
                  <a:ext uri="{0D108BD9-81ED-4DB2-BD59-A6C34878D82A}">
                    <a16:rowId xmlns:a16="http://schemas.microsoft.com/office/drawing/2014/main" val="10002"/>
                  </a:ext>
                </a:extLst>
              </a:tr>
              <a:tr h="1016000">
                <a:tc>
                  <a:txBody>
                    <a:bodyPr/>
                    <a:lstStyle/>
                    <a:p>
                      <a:pPr algn="l">
                        <a:defRPr sz="1800" b="0"/>
                      </a:pPr>
                      <a:r>
                        <a:rPr sz="3200" dirty="0">
                          <a:latin typeface="Tahoma"/>
                          <a:ea typeface="Tahoma"/>
                          <a:cs typeface="Tahoma"/>
                          <a:sym typeface="Tahoma"/>
                        </a:rPr>
                        <a:t>Forecast </a:t>
                      </a:r>
                      <a:r>
                        <a:rPr lang="en-GB" sz="3200" b="1" dirty="0">
                          <a:latin typeface="Tahoma"/>
                          <a:ea typeface="Tahoma"/>
                          <a:cs typeface="Tahoma"/>
                          <a:sym typeface="Tahoma"/>
                        </a:rPr>
                        <a:t>GB</a:t>
                      </a:r>
                      <a:r>
                        <a:rPr sz="3200" dirty="0">
                          <a:latin typeface="Tahoma"/>
                          <a:ea typeface="Tahoma"/>
                          <a:cs typeface="Tahoma"/>
                          <a:sym typeface="Tahoma"/>
                        </a:rPr>
                        <a:t> electricity consumption of data centres by 2050 (2025)</a:t>
                      </a:r>
                    </a:p>
                  </a:txBody>
                  <a:tcPr marL="6350" marR="6350" marT="6350" marB="6350" anchor="ctr" horzOverflow="overflow"/>
                </a:tc>
                <a:tc>
                  <a:txBody>
                    <a:bodyPr/>
                    <a:lstStyle/>
                    <a:p>
                      <a:pPr algn="ctr">
                        <a:defRPr sz="1800" b="0"/>
                      </a:pPr>
                      <a:r>
                        <a:rPr sz="3200" dirty="0">
                          <a:latin typeface="Tahoma"/>
                          <a:ea typeface="Tahoma"/>
                          <a:cs typeface="Tahoma"/>
                          <a:sym typeface="Tahoma"/>
                        </a:rPr>
                        <a:t>30-71 TWh</a:t>
                      </a:r>
                    </a:p>
                  </a:txBody>
                  <a:tcPr marL="6350" marR="6350" marT="6350" marB="6350" anchor="ctr" horzOverflow="overflow"/>
                </a:tc>
                <a:tc>
                  <a:txBody>
                    <a:bodyPr/>
                    <a:lstStyle/>
                    <a:p>
                      <a:pPr algn="ctr">
                        <a:defRPr sz="1800" b="0"/>
                      </a:pPr>
                      <a:r>
                        <a:rPr sz="3200" dirty="0">
                          <a:latin typeface="Tahoma"/>
                          <a:ea typeface="Tahoma"/>
                          <a:cs typeface="Tahoma"/>
                          <a:sym typeface="Tahoma"/>
                        </a:rPr>
                        <a:t>NESO</a:t>
                      </a:r>
                    </a:p>
                  </a:txBody>
                  <a:tcPr marL="6350" marR="6350" marT="6350" marB="6350" anchor="ctr" horzOverflow="overflow"/>
                </a:tc>
                <a:extLst>
                  <a:ext uri="{0D108BD9-81ED-4DB2-BD59-A6C34878D82A}">
                    <a16:rowId xmlns:a16="http://schemas.microsoft.com/office/drawing/2014/main" val="10003"/>
                  </a:ext>
                </a:extLst>
              </a:tr>
              <a:tr h="1016000">
                <a:tc>
                  <a:txBody>
                    <a:bodyPr/>
                    <a:lstStyle/>
                    <a:p>
                      <a:pPr algn="l">
                        <a:defRPr sz="1800" b="0"/>
                      </a:pPr>
                      <a:r>
                        <a:rPr sz="3200" dirty="0">
                          <a:latin typeface="Tahoma"/>
                          <a:ea typeface="Tahoma"/>
                          <a:cs typeface="Tahoma"/>
                          <a:sym typeface="Tahoma"/>
                        </a:rPr>
                        <a:t>English data centres (of 73 surveyed) using waterless cooling systems (2025)</a:t>
                      </a:r>
                    </a:p>
                  </a:txBody>
                  <a:tcPr marL="12700" marR="12700" marT="12700" marB="12700" anchor="ctr" horzOverflow="overflow"/>
                </a:tc>
                <a:tc>
                  <a:txBody>
                    <a:bodyPr/>
                    <a:lstStyle/>
                    <a:p>
                      <a:pPr algn="ctr">
                        <a:defRPr sz="1800" b="0"/>
                      </a:pPr>
                      <a:r>
                        <a:rPr sz="3200" dirty="0">
                          <a:latin typeface="Tahoma"/>
                          <a:ea typeface="Tahoma"/>
                          <a:cs typeface="Tahoma"/>
                          <a:sym typeface="Tahoma"/>
                        </a:rPr>
                        <a:t>51%</a:t>
                      </a:r>
                    </a:p>
                  </a:txBody>
                  <a:tcPr marL="12700" marR="12700" marT="12700" marB="12700" anchor="ctr" horzOverflow="overflow"/>
                </a:tc>
                <a:tc>
                  <a:txBody>
                    <a:bodyPr/>
                    <a:lstStyle/>
                    <a:p>
                      <a:pPr algn="ctr">
                        <a:defRPr sz="1800" b="0"/>
                      </a:pPr>
                      <a:r>
                        <a:rPr sz="3200" dirty="0">
                          <a:latin typeface="Tahoma"/>
                          <a:ea typeface="Tahoma"/>
                          <a:cs typeface="Tahoma"/>
                          <a:sym typeface="Tahoma"/>
                        </a:rPr>
                        <a:t>techUK</a:t>
                      </a:r>
                    </a:p>
                  </a:txBody>
                  <a:tcPr marL="12700" marR="12700" marT="12700" marB="12700" anchor="ctr" horzOverflow="overflow"/>
                </a:tc>
                <a:extLst>
                  <a:ext uri="{0D108BD9-81ED-4DB2-BD59-A6C34878D82A}">
                    <a16:rowId xmlns:a16="http://schemas.microsoft.com/office/drawing/2014/main" val="10004"/>
                  </a:ext>
                </a:extLst>
              </a:tr>
              <a:tr h="1524000">
                <a:tc>
                  <a:txBody>
                    <a:bodyPr/>
                    <a:lstStyle/>
                    <a:p>
                      <a:pPr algn="l">
                        <a:defRPr sz="1800" b="0"/>
                      </a:pPr>
                      <a:r>
                        <a:rPr sz="3200" dirty="0">
                          <a:latin typeface="Tahoma"/>
                          <a:ea typeface="Tahoma"/>
                          <a:cs typeface="Tahoma"/>
                          <a:sym typeface="Tahoma"/>
                        </a:rPr>
                        <a:t>English data centres (of 73 surveyed) using less than 10,000 m³ of water a year – “less than a typical leisure centre”</a:t>
                      </a:r>
                      <a:r>
                        <a:rPr lang="en-GB" sz="3200" dirty="0">
                          <a:latin typeface="Tahoma"/>
                          <a:ea typeface="Tahoma"/>
                          <a:cs typeface="Tahoma"/>
                          <a:sym typeface="Tahoma"/>
                        </a:rPr>
                        <a:t>,</a:t>
                      </a:r>
                      <a:r>
                        <a:rPr sz="3200" dirty="0">
                          <a:latin typeface="Tahoma"/>
                          <a:ea typeface="Tahoma"/>
                          <a:cs typeface="Tahoma"/>
                          <a:sym typeface="Tahoma"/>
                        </a:rPr>
                        <a:t> equivalent to 10 million litres (2025)</a:t>
                      </a:r>
                    </a:p>
                  </a:txBody>
                  <a:tcPr marL="12700" marR="12700" marT="12700" marB="12700" anchor="ctr" horzOverflow="overflow"/>
                </a:tc>
                <a:tc>
                  <a:txBody>
                    <a:bodyPr/>
                    <a:lstStyle/>
                    <a:p>
                      <a:pPr algn="ctr">
                        <a:defRPr sz="1800" b="0"/>
                      </a:pPr>
                      <a:r>
                        <a:rPr sz="3200" dirty="0">
                          <a:latin typeface="Tahoma"/>
                          <a:ea typeface="Tahoma"/>
                          <a:cs typeface="Tahoma"/>
                          <a:sym typeface="Tahoma"/>
                        </a:rPr>
                        <a:t>64%</a:t>
                      </a:r>
                    </a:p>
                  </a:txBody>
                  <a:tcPr marL="12700" marR="12700" marT="12700" marB="12700" anchor="ctr" horzOverflow="overflow"/>
                </a:tc>
                <a:tc>
                  <a:txBody>
                    <a:bodyPr/>
                    <a:lstStyle/>
                    <a:p>
                      <a:pPr algn="ctr">
                        <a:defRPr sz="1800" b="0"/>
                      </a:pPr>
                      <a:r>
                        <a:rPr sz="3200" dirty="0">
                          <a:latin typeface="Tahoma"/>
                          <a:ea typeface="Tahoma"/>
                          <a:cs typeface="Tahoma"/>
                          <a:sym typeface="Tahoma"/>
                        </a:rPr>
                        <a:t>techUK</a:t>
                      </a:r>
                    </a:p>
                  </a:txBody>
                  <a:tcPr marL="12700" marR="12700" marT="12700" marB="12700" anchor="ctr" horzOverflow="overflow"/>
                </a:tc>
                <a:extLst>
                  <a:ext uri="{0D108BD9-81ED-4DB2-BD59-A6C34878D82A}">
                    <a16:rowId xmlns:a16="http://schemas.microsoft.com/office/drawing/2014/main" val="10005"/>
                  </a:ext>
                </a:extLst>
              </a:tr>
              <a:tr h="1028700">
                <a:tc>
                  <a:txBody>
                    <a:bodyPr/>
                    <a:lstStyle/>
                    <a:p>
                      <a:pPr algn="l">
                        <a:defRPr sz="1800" b="0"/>
                      </a:pPr>
                      <a:r>
                        <a:rPr sz="3200" dirty="0">
                          <a:latin typeface="Tahoma"/>
                          <a:ea typeface="Tahoma"/>
                          <a:cs typeface="Tahoma"/>
                          <a:sym typeface="Tahoma"/>
                        </a:rPr>
                        <a:t>English data centres (of 73 surveyed) that either measure water use or use systems that do not need water for cooling (2025)</a:t>
                      </a:r>
                    </a:p>
                  </a:txBody>
                  <a:tcPr marL="12700" marR="12700" marT="12700" marB="12700" anchor="ctr" horzOverflow="overflow"/>
                </a:tc>
                <a:tc>
                  <a:txBody>
                    <a:bodyPr/>
                    <a:lstStyle/>
                    <a:p>
                      <a:pPr algn="ctr">
                        <a:defRPr sz="1800" b="0"/>
                      </a:pPr>
                      <a:r>
                        <a:rPr sz="3200" dirty="0">
                          <a:latin typeface="Tahoma"/>
                          <a:ea typeface="Tahoma"/>
                          <a:cs typeface="Tahoma"/>
                          <a:sym typeface="Tahoma"/>
                        </a:rPr>
                        <a:t>89%</a:t>
                      </a:r>
                    </a:p>
                  </a:txBody>
                  <a:tcPr marL="12700" marR="12700" marT="12700" marB="12700" anchor="ctr" horzOverflow="overflow"/>
                </a:tc>
                <a:tc>
                  <a:txBody>
                    <a:bodyPr/>
                    <a:lstStyle/>
                    <a:p>
                      <a:pPr algn="ctr">
                        <a:defRPr sz="1800" b="0"/>
                      </a:pPr>
                      <a:r>
                        <a:rPr sz="3200" dirty="0">
                          <a:latin typeface="Tahoma"/>
                          <a:ea typeface="Tahoma"/>
                          <a:cs typeface="Tahoma"/>
                          <a:sym typeface="Tahoma"/>
                        </a:rPr>
                        <a:t>techUK</a:t>
                      </a:r>
                    </a:p>
                  </a:txBody>
                  <a:tcPr marL="12700" marR="12700" marT="12700" marB="12700" anchor="ctr" horzOverflow="overflow"/>
                </a:tc>
                <a:extLst>
                  <a:ext uri="{0D108BD9-81ED-4DB2-BD59-A6C34878D82A}">
                    <a16:rowId xmlns:a16="http://schemas.microsoft.com/office/drawing/2014/main" val="10006"/>
                  </a:ext>
                </a:extLst>
              </a:tr>
              <a:tr h="1016000">
                <a:tc>
                  <a:txBody>
                    <a:bodyPr/>
                    <a:lstStyle/>
                    <a:p>
                      <a:pPr algn="l">
                        <a:defRPr sz="1800" b="0"/>
                      </a:pPr>
                      <a:r>
                        <a:rPr sz="3200" dirty="0">
                          <a:latin typeface="Tahoma"/>
                          <a:ea typeface="Tahoma"/>
                          <a:cs typeface="Tahoma"/>
                          <a:sym typeface="Tahoma"/>
                        </a:rPr>
                        <a:t>Proposed UK data centres in areas projected to be water stressed by 2040 (2026)</a:t>
                      </a:r>
                    </a:p>
                  </a:txBody>
                  <a:tcPr marL="6350" marR="6350" marT="6350" marB="6350" anchor="ctr" horzOverflow="overflow"/>
                </a:tc>
                <a:tc>
                  <a:txBody>
                    <a:bodyPr/>
                    <a:lstStyle/>
                    <a:p>
                      <a:pPr algn="ctr">
                        <a:defRPr sz="1800" b="0"/>
                      </a:pPr>
                      <a:r>
                        <a:rPr sz="3200" dirty="0">
                          <a:latin typeface="Tahoma"/>
                          <a:ea typeface="Tahoma"/>
                          <a:cs typeface="Tahoma"/>
                          <a:sym typeface="Tahoma"/>
                        </a:rPr>
                        <a:t>84%</a:t>
                      </a:r>
                    </a:p>
                  </a:txBody>
                  <a:tcPr marL="6350" marR="6350" marT="6350" marB="6350" anchor="ctr" horzOverflow="overflow"/>
                </a:tc>
                <a:tc>
                  <a:txBody>
                    <a:bodyPr/>
                    <a:lstStyle/>
                    <a:p>
                      <a:pPr algn="ctr">
                        <a:defRPr sz="1800" b="0"/>
                      </a:pPr>
                      <a:r>
                        <a:rPr sz="3200" dirty="0">
                          <a:latin typeface="Tahoma"/>
                          <a:ea typeface="Tahoma"/>
                          <a:cs typeface="Tahoma"/>
                          <a:sym typeface="Tahoma"/>
                        </a:rPr>
                        <a:t>Global Action Plan</a:t>
                      </a:r>
                    </a:p>
                  </a:txBody>
                  <a:tcPr marL="6350" marR="6350" marT="6350" marB="6350" anchor="ctr" horzOverflow="overflow"/>
                </a:tc>
                <a:extLst>
                  <a:ext uri="{0D108BD9-81ED-4DB2-BD59-A6C34878D82A}">
                    <a16:rowId xmlns:a16="http://schemas.microsoft.com/office/drawing/2014/main" val="10007"/>
                  </a:ext>
                </a:extLst>
              </a:tr>
            </a:tbl>
          </a:graphicData>
        </a:graphic>
      </p:graphicFrame>
      <p:sp>
        <p:nvSpPr>
          <p:cNvPr id="3" name="Key issues: definition">
            <a:extLst>
              <a:ext uri="{FF2B5EF4-FFF2-40B4-BE49-F238E27FC236}">
                <a16:creationId xmlns:a16="http://schemas.microsoft.com/office/drawing/2014/main" id="{ED82A957-D746-7733-04D1-B52F540FD0AC}"/>
              </a:ext>
            </a:extLst>
          </p:cNvPr>
          <p:cNvSpPr txBox="1"/>
          <p:nvPr/>
        </p:nvSpPr>
        <p:spPr>
          <a:xfrm>
            <a:off x="857122" y="101148"/>
            <a:ext cx="14111946" cy="16856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Estimates</a:t>
            </a:r>
            <a:r>
              <a:rPr dirty="0"/>
              <a:t>: </a:t>
            </a:r>
            <a:r>
              <a:rPr lang="en-GB" dirty="0"/>
              <a:t>UK</a:t>
            </a:r>
            <a:endParaRPr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graphicFrame>
        <p:nvGraphicFramePr>
          <p:cNvPr id="286" name="Table 1"/>
          <p:cNvGraphicFramePr/>
          <p:nvPr>
            <p:extLst>
              <p:ext uri="{D42A27DB-BD31-4B8C-83A1-F6EECF244321}">
                <p14:modId xmlns:p14="http://schemas.microsoft.com/office/powerpoint/2010/main" val="3843566459"/>
              </p:ext>
            </p:extLst>
          </p:nvPr>
        </p:nvGraphicFramePr>
        <p:xfrm>
          <a:off x="1937386" y="2449159"/>
          <a:ext cx="20356826" cy="8272983"/>
        </p:xfrm>
        <a:graphic>
          <a:graphicData uri="http://schemas.openxmlformats.org/drawingml/2006/table">
            <a:tbl>
              <a:tblPr>
                <a:tableStyleId>{4C3C2611-4C71-4FC5-86AE-919BDF0F9419}</a:tableStyleId>
              </a:tblPr>
              <a:tblGrid>
                <a:gridCol w="15608822">
                  <a:extLst>
                    <a:ext uri="{9D8B030D-6E8A-4147-A177-3AD203B41FA5}">
                      <a16:colId xmlns:a16="http://schemas.microsoft.com/office/drawing/2014/main" val="20000"/>
                    </a:ext>
                  </a:extLst>
                </a:gridCol>
                <a:gridCol w="2447298">
                  <a:extLst>
                    <a:ext uri="{9D8B030D-6E8A-4147-A177-3AD203B41FA5}">
                      <a16:colId xmlns:a16="http://schemas.microsoft.com/office/drawing/2014/main" val="20001"/>
                    </a:ext>
                  </a:extLst>
                </a:gridCol>
                <a:gridCol w="2300706">
                  <a:extLst>
                    <a:ext uri="{9D8B030D-6E8A-4147-A177-3AD203B41FA5}">
                      <a16:colId xmlns:a16="http://schemas.microsoft.com/office/drawing/2014/main" val="20002"/>
                    </a:ext>
                  </a:extLst>
                </a:gridCol>
              </a:tblGrid>
              <a:tr h="1044642">
                <a:tc>
                  <a:txBody>
                    <a:bodyPr/>
                    <a:lstStyle/>
                    <a:p>
                      <a:pPr algn="l">
                        <a:defRPr sz="3200" b="0">
                          <a:latin typeface="Tahoma"/>
                          <a:ea typeface="Tahoma"/>
                          <a:cs typeface="Tahoma"/>
                          <a:sym typeface="Tahoma"/>
                        </a:defRPr>
                      </a:pPr>
                      <a:r>
                        <a:rPr dirty="0"/>
                        <a:t>Global </a:t>
                      </a:r>
                      <a:r>
                        <a:rPr b="1" dirty="0"/>
                        <a:t>energy </a:t>
                      </a:r>
                      <a:r>
                        <a:rPr dirty="0"/>
                        <a:t>consumption of </a:t>
                      </a:r>
                      <a:r>
                        <a:rPr b="1" dirty="0"/>
                        <a:t>data centres </a:t>
                      </a:r>
                      <a:r>
                        <a:rPr dirty="0"/>
                        <a:t>in 2023, </a:t>
                      </a:r>
                      <a:r>
                        <a:rPr b="1" dirty="0"/>
                        <a:t>excluding crypto </a:t>
                      </a:r>
                      <a:r>
                        <a:rPr dirty="0"/>
                        <a:t>(2025)</a:t>
                      </a:r>
                    </a:p>
                  </a:txBody>
                  <a:tcPr marL="6350" marR="6350" marT="6350" marB="6350" anchor="ctr" horzOverflow="overflow"/>
                </a:tc>
                <a:tc>
                  <a:txBody>
                    <a:bodyPr/>
                    <a:lstStyle/>
                    <a:p>
                      <a:pPr algn="ctr">
                        <a:defRPr sz="1800" b="0"/>
                      </a:pPr>
                      <a:r>
                        <a:rPr sz="3200" dirty="0">
                          <a:latin typeface="Tahoma"/>
                          <a:ea typeface="Tahoma"/>
                          <a:cs typeface="Tahoma"/>
                          <a:sym typeface="Tahoma"/>
                        </a:rPr>
                        <a:t>300-380 TWh</a:t>
                      </a:r>
                    </a:p>
                  </a:txBody>
                  <a:tcPr marL="6350" marR="6350" marT="6350" marB="6350" anchor="ctr" horzOverflow="overflow"/>
                </a:tc>
                <a:tc>
                  <a:txBody>
                    <a:bodyPr/>
                    <a:lstStyle/>
                    <a:p>
                      <a:pPr algn="ctr">
                        <a:defRPr sz="1800" b="0"/>
                      </a:pPr>
                      <a:r>
                        <a:rPr sz="3200" dirty="0">
                          <a:latin typeface="Tahoma"/>
                          <a:ea typeface="Tahoma"/>
                          <a:cs typeface="Tahoma"/>
                          <a:sym typeface="Tahoma"/>
                        </a:rPr>
                        <a:t>IEA, 4E, TCP</a:t>
                      </a:r>
                    </a:p>
                  </a:txBody>
                  <a:tcPr marL="6350" marR="6350" marT="6350" marB="6350" anchor="ctr" horzOverflow="overflow"/>
                </a:tc>
                <a:extLst>
                  <a:ext uri="{0D108BD9-81ED-4DB2-BD59-A6C34878D82A}">
                    <a16:rowId xmlns:a16="http://schemas.microsoft.com/office/drawing/2014/main" val="10000"/>
                  </a:ext>
                </a:extLst>
              </a:tr>
              <a:tr h="1044642">
                <a:tc>
                  <a:txBody>
                    <a:bodyPr/>
                    <a:lstStyle/>
                    <a:p>
                      <a:pPr algn="l">
                        <a:defRPr sz="3200" b="0">
                          <a:latin typeface="Tahoma"/>
                          <a:ea typeface="Tahoma"/>
                          <a:cs typeface="Tahoma"/>
                          <a:sym typeface="Tahoma"/>
                        </a:defRPr>
                      </a:pPr>
                      <a:r>
                        <a:rPr dirty="0"/>
                        <a:t>Amazon, Alphabet, Microsoft, Meta </a:t>
                      </a:r>
                      <a:r>
                        <a:rPr b="1" dirty="0"/>
                        <a:t>data centre energy</a:t>
                      </a:r>
                      <a:r>
                        <a:rPr dirty="0"/>
                        <a:t> consumption in 2023 (2025)</a:t>
                      </a:r>
                    </a:p>
                  </a:txBody>
                  <a:tcPr marL="6350" marR="6350" marT="6350" marB="6350" anchor="ctr" horzOverflow="overflow"/>
                </a:tc>
                <a:tc>
                  <a:txBody>
                    <a:bodyPr/>
                    <a:lstStyle/>
                    <a:p>
                      <a:pPr algn="ctr">
                        <a:defRPr sz="1800" b="0"/>
                      </a:pPr>
                      <a:r>
                        <a:rPr sz="3200" dirty="0">
                          <a:latin typeface="Tahoma"/>
                          <a:ea typeface="Tahoma"/>
                          <a:cs typeface="Tahoma"/>
                          <a:sym typeface="Tahoma"/>
                        </a:rPr>
                        <a:t>90 TWh </a:t>
                      </a:r>
                    </a:p>
                  </a:txBody>
                  <a:tcPr marL="6350" marR="6350" marT="6350" marB="6350" anchor="ctr" horzOverflow="overflow"/>
                </a:tc>
                <a:tc>
                  <a:txBody>
                    <a:bodyPr/>
                    <a:lstStyle/>
                    <a:p>
                      <a:pPr algn="ctr">
                        <a:defRPr sz="1800" b="0"/>
                      </a:pPr>
                      <a:r>
                        <a:rPr sz="3200" dirty="0">
                          <a:latin typeface="Tahoma"/>
                          <a:ea typeface="Tahoma"/>
                          <a:cs typeface="Tahoma"/>
                          <a:sym typeface="Tahoma"/>
                        </a:rPr>
                        <a:t>IEA, 4E, TCP</a:t>
                      </a:r>
                    </a:p>
                  </a:txBody>
                  <a:tcPr marL="6350" marR="6350" marT="6350" marB="6350" anchor="ctr" horzOverflow="overflow"/>
                </a:tc>
                <a:extLst>
                  <a:ext uri="{0D108BD9-81ED-4DB2-BD59-A6C34878D82A}">
                    <a16:rowId xmlns:a16="http://schemas.microsoft.com/office/drawing/2014/main" val="10001"/>
                  </a:ext>
                </a:extLst>
              </a:tr>
              <a:tr h="818883">
                <a:tc>
                  <a:txBody>
                    <a:bodyPr/>
                    <a:lstStyle/>
                    <a:p>
                      <a:pPr algn="l">
                        <a:defRPr sz="3200" b="0">
                          <a:latin typeface="Tahoma"/>
                          <a:ea typeface="Tahoma"/>
                          <a:cs typeface="Tahoma"/>
                          <a:sym typeface="Tahoma"/>
                        </a:defRPr>
                      </a:pPr>
                      <a:r>
                        <a:rPr dirty="0"/>
                        <a:t>Global </a:t>
                      </a:r>
                      <a:r>
                        <a:rPr b="1" dirty="0"/>
                        <a:t>electricity </a:t>
                      </a:r>
                      <a:r>
                        <a:rPr dirty="0"/>
                        <a:t>consumption of </a:t>
                      </a:r>
                      <a:r>
                        <a:rPr b="1" dirty="0"/>
                        <a:t>data centres </a:t>
                      </a:r>
                      <a:r>
                        <a:rPr dirty="0"/>
                        <a:t>in 2024 (2025)</a:t>
                      </a:r>
                    </a:p>
                  </a:txBody>
                  <a:tcPr marL="6350" marR="6350" marT="6350" marB="6350" anchor="ctr" horzOverflow="overflow"/>
                </a:tc>
                <a:tc>
                  <a:txBody>
                    <a:bodyPr/>
                    <a:lstStyle/>
                    <a:p>
                      <a:pPr algn="ctr">
                        <a:defRPr sz="1800" b="0"/>
                      </a:pPr>
                      <a:r>
                        <a:rPr sz="3200" dirty="0">
                          <a:latin typeface="Tahoma"/>
                          <a:ea typeface="Tahoma"/>
                          <a:cs typeface="Tahoma"/>
                          <a:sym typeface="Tahoma"/>
                        </a:rPr>
                        <a:t>415 TWh</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2"/>
                  </a:ext>
                </a:extLst>
              </a:tr>
              <a:tr h="818883">
                <a:tc>
                  <a:txBody>
                    <a:bodyPr/>
                    <a:lstStyle/>
                    <a:p>
                      <a:pPr algn="l">
                        <a:defRPr sz="3200" b="0">
                          <a:latin typeface="Tahoma"/>
                          <a:ea typeface="Tahoma"/>
                          <a:cs typeface="Tahoma"/>
                          <a:sym typeface="Tahoma"/>
                        </a:defRPr>
                      </a:pPr>
                      <a:r>
                        <a:rPr dirty="0"/>
                        <a:t>Global </a:t>
                      </a:r>
                      <a:r>
                        <a:rPr b="1" dirty="0"/>
                        <a:t>electricity</a:t>
                      </a:r>
                      <a:r>
                        <a:rPr dirty="0"/>
                        <a:t> consumption of </a:t>
                      </a:r>
                      <a:r>
                        <a:rPr b="1" dirty="0"/>
                        <a:t>data centres</a:t>
                      </a:r>
                      <a:r>
                        <a:rPr dirty="0"/>
                        <a:t>, % of electricity in 2024 (2025)</a:t>
                      </a:r>
                    </a:p>
                  </a:txBody>
                  <a:tcPr marL="6350" marR="6350" marT="6350" marB="6350" anchor="ctr" horzOverflow="overflow"/>
                </a:tc>
                <a:tc>
                  <a:txBody>
                    <a:bodyPr/>
                    <a:lstStyle/>
                    <a:p>
                      <a:pPr algn="ctr">
                        <a:defRPr sz="1800" b="0"/>
                      </a:pPr>
                      <a:r>
                        <a:rPr sz="3200" dirty="0">
                          <a:latin typeface="Tahoma"/>
                          <a:ea typeface="Tahoma"/>
                          <a:cs typeface="Tahoma"/>
                          <a:sym typeface="Tahoma"/>
                        </a:rPr>
                        <a:t>1.5%</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3"/>
                  </a:ext>
                </a:extLst>
              </a:tr>
              <a:tr h="1044642">
                <a:tc>
                  <a:txBody>
                    <a:bodyPr/>
                    <a:lstStyle/>
                    <a:p>
                      <a:pPr algn="l">
                        <a:defRPr sz="3200" b="0">
                          <a:latin typeface="Tahoma"/>
                          <a:ea typeface="Tahoma"/>
                          <a:cs typeface="Tahoma"/>
                          <a:sym typeface="Tahoma"/>
                        </a:defRPr>
                      </a:pPr>
                      <a:r>
                        <a:rPr dirty="0"/>
                        <a:t>Growth in </a:t>
                      </a:r>
                      <a:r>
                        <a:rPr b="1" dirty="0"/>
                        <a:t>electricity </a:t>
                      </a:r>
                      <a:r>
                        <a:rPr dirty="0"/>
                        <a:t>consumption of </a:t>
                      </a:r>
                      <a:r>
                        <a:rPr b="1" dirty="0"/>
                        <a:t>data centres </a:t>
                      </a:r>
                      <a:r>
                        <a:rPr dirty="0"/>
                        <a:t>per year for past 5 years (2025)</a:t>
                      </a:r>
                    </a:p>
                  </a:txBody>
                  <a:tcPr marL="6350" marR="6350" marT="6350" marB="6350" anchor="ctr" horzOverflow="overflow"/>
                </a:tc>
                <a:tc>
                  <a:txBody>
                    <a:bodyPr/>
                    <a:lstStyle/>
                    <a:p>
                      <a:pPr algn="ctr">
                        <a:defRPr sz="1800" b="0"/>
                      </a:pPr>
                      <a:r>
                        <a:rPr sz="3200" dirty="0">
                          <a:latin typeface="Tahoma"/>
                          <a:ea typeface="Tahoma"/>
                          <a:cs typeface="Tahoma"/>
                          <a:sym typeface="Tahoma"/>
                        </a:rPr>
                        <a:t>12%</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4"/>
                  </a:ext>
                </a:extLst>
              </a:tr>
              <a:tr h="818883">
                <a:tc>
                  <a:txBody>
                    <a:bodyPr/>
                    <a:lstStyle/>
                    <a:p>
                      <a:pPr algn="l">
                        <a:defRPr sz="3200" b="0">
                          <a:latin typeface="Tahoma"/>
                          <a:ea typeface="Tahoma"/>
                          <a:cs typeface="Tahoma"/>
                          <a:sym typeface="Tahoma"/>
                        </a:defRPr>
                      </a:pPr>
                      <a:r>
                        <a:rPr dirty="0"/>
                        <a:t>Forecast global </a:t>
                      </a:r>
                      <a:r>
                        <a:rPr b="1" dirty="0"/>
                        <a:t>electricity</a:t>
                      </a:r>
                      <a:r>
                        <a:rPr dirty="0"/>
                        <a:t> consumption of </a:t>
                      </a:r>
                      <a:r>
                        <a:rPr b="1" dirty="0"/>
                        <a:t>data centres </a:t>
                      </a:r>
                      <a:r>
                        <a:rPr dirty="0"/>
                        <a:t>by 2030 (2025)</a:t>
                      </a:r>
                    </a:p>
                  </a:txBody>
                  <a:tcPr marL="6350" marR="6350" marT="6350" marB="6350" anchor="ctr" horzOverflow="overflow"/>
                </a:tc>
                <a:tc>
                  <a:txBody>
                    <a:bodyPr/>
                    <a:lstStyle/>
                    <a:p>
                      <a:pPr algn="ctr">
                        <a:defRPr sz="1800" b="0"/>
                      </a:pPr>
                      <a:r>
                        <a:rPr sz="3200" dirty="0">
                          <a:latin typeface="Tahoma"/>
                          <a:ea typeface="Tahoma"/>
                          <a:cs typeface="Tahoma"/>
                          <a:sym typeface="Tahoma"/>
                        </a:rPr>
                        <a:t>945 TWh</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5"/>
                  </a:ext>
                </a:extLst>
              </a:tr>
              <a:tr h="1044642">
                <a:tc>
                  <a:txBody>
                    <a:bodyPr/>
                    <a:lstStyle/>
                    <a:p>
                      <a:pPr algn="l">
                        <a:defRPr sz="3200" b="0">
                          <a:latin typeface="Tahoma"/>
                          <a:ea typeface="Tahoma"/>
                          <a:cs typeface="Tahoma"/>
                          <a:sym typeface="Tahoma"/>
                        </a:defRPr>
                      </a:pPr>
                      <a:r>
                        <a:rPr dirty="0"/>
                        <a:t>Forecast global </a:t>
                      </a:r>
                      <a:r>
                        <a:rPr b="1" dirty="0"/>
                        <a:t>energy</a:t>
                      </a:r>
                      <a:r>
                        <a:rPr dirty="0"/>
                        <a:t> consumption of </a:t>
                      </a:r>
                      <a:r>
                        <a:rPr b="1" dirty="0"/>
                        <a:t>AI </a:t>
                      </a:r>
                      <a:r>
                        <a:rPr dirty="0"/>
                        <a:t>by 2030 (2025)</a:t>
                      </a:r>
                    </a:p>
                  </a:txBody>
                  <a:tcPr marL="6350" marR="6350" marT="6350" marB="6350" anchor="ctr" horzOverflow="overflow"/>
                </a:tc>
                <a:tc>
                  <a:txBody>
                    <a:bodyPr/>
                    <a:lstStyle/>
                    <a:p>
                      <a:pPr algn="ctr">
                        <a:defRPr sz="1800" b="0"/>
                      </a:pPr>
                      <a:r>
                        <a:rPr sz="3200" dirty="0">
                          <a:latin typeface="Tahoma"/>
                          <a:ea typeface="Tahoma"/>
                          <a:cs typeface="Tahoma"/>
                          <a:sym typeface="Tahoma"/>
                        </a:rPr>
                        <a:t>200-400 TWh</a:t>
                      </a:r>
                    </a:p>
                  </a:txBody>
                  <a:tcPr marL="6350" marR="6350" marT="6350" marB="6350" anchor="ctr" horzOverflow="overflow"/>
                </a:tc>
                <a:tc>
                  <a:txBody>
                    <a:bodyPr/>
                    <a:lstStyle/>
                    <a:p>
                      <a:pPr algn="ctr">
                        <a:defRPr sz="1800" b="0"/>
                      </a:pPr>
                      <a:r>
                        <a:rPr sz="3200" dirty="0">
                          <a:latin typeface="Tahoma"/>
                          <a:ea typeface="Tahoma"/>
                          <a:cs typeface="Tahoma"/>
                          <a:sym typeface="Tahoma"/>
                        </a:rPr>
                        <a:t>IEA, 4E, TCP</a:t>
                      </a:r>
                    </a:p>
                  </a:txBody>
                  <a:tcPr marL="6350" marR="6350" marT="6350" marB="6350" anchor="ctr" horzOverflow="overflow"/>
                </a:tc>
                <a:extLst>
                  <a:ext uri="{0D108BD9-81ED-4DB2-BD59-A6C34878D82A}">
                    <a16:rowId xmlns:a16="http://schemas.microsoft.com/office/drawing/2014/main" val="10006"/>
                  </a:ext>
                </a:extLst>
              </a:tr>
              <a:tr h="818883">
                <a:tc>
                  <a:txBody>
                    <a:bodyPr/>
                    <a:lstStyle/>
                    <a:p>
                      <a:pPr algn="l">
                        <a:defRPr sz="3200" b="0">
                          <a:latin typeface="Tahoma"/>
                          <a:ea typeface="Tahoma"/>
                          <a:cs typeface="Tahoma"/>
                          <a:sym typeface="Tahoma"/>
                        </a:defRPr>
                      </a:pPr>
                      <a:r>
                        <a:rPr dirty="0"/>
                        <a:t>Global estimate of </a:t>
                      </a:r>
                      <a:r>
                        <a:rPr b="1" dirty="0"/>
                        <a:t>data centre </a:t>
                      </a:r>
                      <a:r>
                        <a:rPr dirty="0"/>
                        <a:t>water use in</a:t>
                      </a:r>
                      <a:r>
                        <a:rPr b="1" dirty="0"/>
                        <a:t> litres </a:t>
                      </a:r>
                      <a:r>
                        <a:rPr dirty="0"/>
                        <a:t>(2025)</a:t>
                      </a:r>
                    </a:p>
                  </a:txBody>
                  <a:tcPr marL="6350" marR="6350" marT="6350" marB="6350" anchor="ctr" horzOverflow="overflow"/>
                </a:tc>
                <a:tc>
                  <a:txBody>
                    <a:bodyPr/>
                    <a:lstStyle/>
                    <a:p>
                      <a:pPr algn="ctr">
                        <a:defRPr sz="1800" b="0"/>
                      </a:pPr>
                      <a:r>
                        <a:rPr sz="3200" dirty="0">
                          <a:latin typeface="Tahoma"/>
                          <a:ea typeface="Tahoma"/>
                          <a:cs typeface="Tahoma"/>
                          <a:sym typeface="Tahoma"/>
                        </a:rPr>
                        <a:t>560 billion </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7"/>
                  </a:ext>
                </a:extLst>
              </a:tr>
              <a:tr h="818883">
                <a:tc>
                  <a:txBody>
                    <a:bodyPr/>
                    <a:lstStyle/>
                    <a:p>
                      <a:pPr algn="l">
                        <a:defRPr sz="3200" b="0">
                          <a:latin typeface="Tahoma"/>
                          <a:ea typeface="Tahoma"/>
                          <a:cs typeface="Tahoma"/>
                          <a:sym typeface="Tahoma"/>
                        </a:defRPr>
                      </a:pPr>
                      <a:r>
                        <a:rPr dirty="0"/>
                        <a:t>Global estimate of </a:t>
                      </a:r>
                      <a:r>
                        <a:rPr b="1" dirty="0"/>
                        <a:t>data centre </a:t>
                      </a:r>
                      <a:r>
                        <a:rPr dirty="0"/>
                        <a:t>water use in</a:t>
                      </a:r>
                      <a:r>
                        <a:rPr b="1" dirty="0"/>
                        <a:t> litres </a:t>
                      </a:r>
                      <a:r>
                        <a:rPr dirty="0"/>
                        <a:t>by 2030 (2025)</a:t>
                      </a:r>
                    </a:p>
                  </a:txBody>
                  <a:tcPr marL="6350" marR="6350" marT="6350" marB="6350" anchor="ctr" horzOverflow="overflow"/>
                </a:tc>
                <a:tc>
                  <a:txBody>
                    <a:bodyPr/>
                    <a:lstStyle/>
                    <a:p>
                      <a:pPr algn="ctr">
                        <a:defRPr sz="1800" b="0"/>
                      </a:pPr>
                      <a:r>
                        <a:rPr sz="3200" dirty="0">
                          <a:latin typeface="Tahoma"/>
                          <a:ea typeface="Tahoma"/>
                          <a:cs typeface="Tahoma"/>
                          <a:sym typeface="Tahoma"/>
                        </a:rPr>
                        <a:t>1.2 trillion</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8"/>
                  </a:ext>
                </a:extLst>
              </a:tr>
            </a:tbl>
          </a:graphicData>
        </a:graphic>
      </p:graphicFrame>
      <p:sp>
        <p:nvSpPr>
          <p:cNvPr id="3" name="Key issues: definition">
            <a:extLst>
              <a:ext uri="{FF2B5EF4-FFF2-40B4-BE49-F238E27FC236}">
                <a16:creationId xmlns:a16="http://schemas.microsoft.com/office/drawing/2014/main" id="{69B163BF-6B6D-37EA-E684-7F59651C8918}"/>
              </a:ext>
            </a:extLst>
          </p:cNvPr>
          <p:cNvSpPr txBox="1"/>
          <p:nvPr/>
        </p:nvSpPr>
        <p:spPr>
          <a:xfrm>
            <a:off x="857122" y="101148"/>
            <a:ext cx="14111946" cy="16856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Estimates: global</a:t>
            </a:r>
            <a:endParaRPr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graphicFrame>
        <p:nvGraphicFramePr>
          <p:cNvPr id="294" name="Table 1"/>
          <p:cNvGraphicFramePr/>
          <p:nvPr/>
        </p:nvGraphicFramePr>
        <p:xfrm>
          <a:off x="1951566" y="3117355"/>
          <a:ext cx="20327984" cy="7620000"/>
        </p:xfrm>
        <a:graphic>
          <a:graphicData uri="http://schemas.openxmlformats.org/drawingml/2006/table">
            <a:tbl>
              <a:tblPr>
                <a:tableStyleId>{4C3C2611-4C71-4FC5-86AE-919BDF0F9419}</a:tableStyleId>
              </a:tblPr>
              <a:tblGrid>
                <a:gridCol w="15862002">
                  <a:extLst>
                    <a:ext uri="{9D8B030D-6E8A-4147-A177-3AD203B41FA5}">
                      <a16:colId xmlns:a16="http://schemas.microsoft.com/office/drawing/2014/main" val="20000"/>
                    </a:ext>
                  </a:extLst>
                </a:gridCol>
                <a:gridCol w="2721768">
                  <a:extLst>
                    <a:ext uri="{9D8B030D-6E8A-4147-A177-3AD203B41FA5}">
                      <a16:colId xmlns:a16="http://schemas.microsoft.com/office/drawing/2014/main" val="20001"/>
                    </a:ext>
                  </a:extLst>
                </a:gridCol>
                <a:gridCol w="1744214">
                  <a:extLst>
                    <a:ext uri="{9D8B030D-6E8A-4147-A177-3AD203B41FA5}">
                      <a16:colId xmlns:a16="http://schemas.microsoft.com/office/drawing/2014/main" val="20002"/>
                    </a:ext>
                  </a:extLst>
                </a:gridCol>
              </a:tblGrid>
              <a:tr h="762000">
                <a:tc>
                  <a:txBody>
                    <a:bodyPr/>
                    <a:lstStyle/>
                    <a:p>
                      <a:pPr algn="l">
                        <a:defRPr sz="1800" b="0"/>
                      </a:pPr>
                      <a:r>
                        <a:rPr sz="3200" b="1" dirty="0">
                          <a:latin typeface="Tahoma"/>
                          <a:ea typeface="Tahoma"/>
                          <a:cs typeface="Tahoma"/>
                          <a:sym typeface="Tahoma"/>
                        </a:rPr>
                        <a:t>Electricity</a:t>
                      </a:r>
                    </a:p>
                  </a:txBody>
                  <a:tcPr marL="6350" marR="6350" marT="6350" marB="6350" anchor="ctr" horzOverflow="overflow">
                    <a:lnR w="12700">
                      <a:miter lim="400000"/>
                    </a:lnR>
                  </a:tcPr>
                </a:tc>
                <a:tc>
                  <a:txBody>
                    <a:bodyPr/>
                    <a:lstStyle/>
                    <a:p>
                      <a:pPr indent="457200" algn="ctr">
                        <a:defRPr sz="3200" b="0">
                          <a:sym typeface="Graphik Semibold"/>
                        </a:defRPr>
                      </a:pPr>
                      <a:endParaRPr dirty="0"/>
                    </a:p>
                  </a:txBody>
                  <a:tcPr marL="6350" marR="6350" marT="6350" marB="6350" anchor="ctr" horzOverflow="overflow">
                    <a:lnL w="12700">
                      <a:miter lim="400000"/>
                    </a:lnL>
                    <a:lnR w="12700">
                      <a:miter lim="400000"/>
                    </a:lnR>
                  </a:tcPr>
                </a:tc>
                <a:tc>
                  <a:txBody>
                    <a:bodyPr/>
                    <a:lstStyle/>
                    <a:p>
                      <a:pPr indent="457200" algn="ctr">
                        <a:defRPr sz="3200" b="0">
                          <a:sym typeface="Graphik Semibold"/>
                        </a:defRPr>
                      </a:pPr>
                      <a:endParaRPr dirty="0"/>
                    </a:p>
                  </a:txBody>
                  <a:tcPr marL="6350" marR="6350" marT="6350" marB="6350" anchor="ctr" horzOverflow="overflow">
                    <a:lnL w="12700">
                      <a:miter lim="400000"/>
                    </a:lnL>
                  </a:tcPr>
                </a:tc>
                <a:extLst>
                  <a:ext uri="{0D108BD9-81ED-4DB2-BD59-A6C34878D82A}">
                    <a16:rowId xmlns:a16="http://schemas.microsoft.com/office/drawing/2014/main" val="10000"/>
                  </a:ext>
                </a:extLst>
              </a:tr>
              <a:tr h="762000">
                <a:tc>
                  <a:txBody>
                    <a:bodyPr/>
                    <a:lstStyle/>
                    <a:p>
                      <a:pPr algn="l">
                        <a:defRPr sz="1800" b="0"/>
                      </a:pPr>
                      <a:r>
                        <a:rPr sz="3200" dirty="0">
                          <a:latin typeface="Tahoma"/>
                          <a:ea typeface="Tahoma"/>
                          <a:cs typeface="Tahoma"/>
                          <a:sym typeface="Tahoma"/>
                        </a:rPr>
                        <a:t>Estimated electricity demand for servers</a:t>
                      </a:r>
                    </a:p>
                  </a:txBody>
                  <a:tcPr marL="6350" marR="6350" marT="6350" marB="6350" anchor="ctr" horzOverflow="overflow"/>
                </a:tc>
                <a:tc>
                  <a:txBody>
                    <a:bodyPr/>
                    <a:lstStyle/>
                    <a:p>
                      <a:pPr algn="ctr">
                        <a:defRPr sz="1800" b="0"/>
                      </a:pPr>
                      <a:r>
                        <a:rPr sz="3200" dirty="0">
                          <a:latin typeface="Tahoma"/>
                          <a:ea typeface="Tahoma"/>
                          <a:cs typeface="Tahoma"/>
                          <a:sym typeface="Tahoma"/>
                        </a:rPr>
                        <a:t>~60%</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1"/>
                  </a:ext>
                </a:extLst>
              </a:tr>
              <a:tr h="762000">
                <a:tc>
                  <a:txBody>
                    <a:bodyPr/>
                    <a:lstStyle/>
                    <a:p>
                      <a:pPr algn="l">
                        <a:defRPr sz="1800" b="0"/>
                      </a:pPr>
                      <a:r>
                        <a:rPr sz="3200" dirty="0">
                          <a:latin typeface="Tahoma"/>
                          <a:ea typeface="Tahoma"/>
                          <a:cs typeface="Tahoma"/>
                          <a:sym typeface="Tahoma"/>
                        </a:rPr>
                        <a:t>Estimated electricity demand for storage</a:t>
                      </a:r>
                    </a:p>
                  </a:txBody>
                  <a:tcPr marL="6350" marR="6350" marT="6350" marB="6350" anchor="ctr" horzOverflow="overflow"/>
                </a:tc>
                <a:tc>
                  <a:txBody>
                    <a:bodyPr/>
                    <a:lstStyle/>
                    <a:p>
                      <a:pPr algn="ctr">
                        <a:defRPr sz="1800" b="0"/>
                      </a:pPr>
                      <a:r>
                        <a:rPr sz="3200" dirty="0">
                          <a:latin typeface="Tahoma"/>
                          <a:ea typeface="Tahoma"/>
                          <a:cs typeface="Tahoma"/>
                          <a:sym typeface="Tahoma"/>
                        </a:rPr>
                        <a:t>~5%</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2"/>
                  </a:ext>
                </a:extLst>
              </a:tr>
              <a:tr h="762000">
                <a:tc>
                  <a:txBody>
                    <a:bodyPr/>
                    <a:lstStyle/>
                    <a:p>
                      <a:pPr algn="l">
                        <a:defRPr sz="1800" b="0"/>
                      </a:pPr>
                      <a:r>
                        <a:rPr sz="3200" dirty="0">
                          <a:latin typeface="Tahoma"/>
                          <a:ea typeface="Tahoma"/>
                          <a:cs typeface="Tahoma"/>
                          <a:sym typeface="Tahoma"/>
                        </a:rPr>
                        <a:t>Estimated electricity demand for networking equipment (e.g. routers)</a:t>
                      </a:r>
                    </a:p>
                  </a:txBody>
                  <a:tcPr marL="6350" marR="6350" marT="6350" marB="6350" anchor="ctr" horzOverflow="overflow"/>
                </a:tc>
                <a:tc>
                  <a:txBody>
                    <a:bodyPr/>
                    <a:lstStyle/>
                    <a:p>
                      <a:pPr algn="ctr">
                        <a:defRPr sz="1800" b="0"/>
                      </a:pPr>
                      <a:r>
                        <a:rPr sz="3200" dirty="0">
                          <a:latin typeface="Tahoma"/>
                          <a:ea typeface="Tahoma"/>
                          <a:cs typeface="Tahoma"/>
                          <a:sym typeface="Tahoma"/>
                        </a:rPr>
                        <a:t>~5%</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3"/>
                  </a:ext>
                </a:extLst>
              </a:tr>
              <a:tr h="762000">
                <a:tc>
                  <a:txBody>
                    <a:bodyPr/>
                    <a:lstStyle/>
                    <a:p>
                      <a:pPr algn="l">
                        <a:defRPr sz="1800" b="0"/>
                      </a:pPr>
                      <a:r>
                        <a:rPr sz="3200" dirty="0">
                          <a:latin typeface="Tahoma"/>
                          <a:ea typeface="Tahoma"/>
                          <a:cs typeface="Tahoma"/>
                          <a:sym typeface="Tahoma"/>
                        </a:rPr>
                        <a:t>Estimated electricity demand for HVAC (efficient hyperscale to less efficient enterprise)</a:t>
                      </a:r>
                    </a:p>
                  </a:txBody>
                  <a:tcPr marL="6350" marR="6350" marT="6350" marB="6350" anchor="ctr" horzOverflow="overflow"/>
                </a:tc>
                <a:tc>
                  <a:txBody>
                    <a:bodyPr/>
                    <a:lstStyle/>
                    <a:p>
                      <a:pPr algn="ctr">
                        <a:defRPr sz="1800" b="0"/>
                      </a:pPr>
                      <a:r>
                        <a:rPr sz="3200" dirty="0">
                          <a:latin typeface="Tahoma"/>
                          <a:ea typeface="Tahoma"/>
                          <a:cs typeface="Tahoma"/>
                          <a:sym typeface="Tahoma"/>
                        </a:rPr>
                        <a:t>~7-30%</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4"/>
                  </a:ext>
                </a:extLst>
              </a:tr>
              <a:tr h="762000">
                <a:tc>
                  <a:txBody>
                    <a:bodyPr/>
                    <a:lstStyle/>
                    <a:p>
                      <a:pPr indent="457200" algn="ctr">
                        <a:defRPr sz="3200" b="0">
                          <a:sym typeface="Graphik Semibold"/>
                        </a:defRPr>
                      </a:pPr>
                      <a:endParaRPr dirty="0"/>
                    </a:p>
                  </a:txBody>
                  <a:tcPr marL="6350" marR="6350" marT="6350" marB="6350" anchor="ctr" horzOverflow="overflow">
                    <a:lnL w="12700">
                      <a:miter lim="400000"/>
                    </a:lnL>
                    <a:lnR w="12700">
                      <a:miter lim="400000"/>
                    </a:lnR>
                  </a:tcPr>
                </a:tc>
                <a:tc>
                  <a:txBody>
                    <a:bodyPr/>
                    <a:lstStyle/>
                    <a:p>
                      <a:pPr indent="457200" algn="ctr">
                        <a:defRPr sz="3200" b="0">
                          <a:sym typeface="Graphik Semibold"/>
                        </a:defRPr>
                      </a:pPr>
                      <a:endParaRPr dirty="0"/>
                    </a:p>
                  </a:txBody>
                  <a:tcPr marL="6350" marR="6350" marT="6350" marB="6350" anchor="ctr" horzOverflow="overflow">
                    <a:lnL w="12700">
                      <a:miter lim="400000"/>
                    </a:lnL>
                    <a:lnR w="12700">
                      <a:miter lim="400000"/>
                    </a:lnR>
                  </a:tcPr>
                </a:tc>
                <a:tc>
                  <a:txBody>
                    <a:bodyPr/>
                    <a:lstStyle/>
                    <a:p>
                      <a:pPr indent="457200" algn="ctr">
                        <a:defRPr sz="3200" b="0">
                          <a:sym typeface="Graphik Semibold"/>
                        </a:defRPr>
                      </a:pPr>
                      <a:endParaRPr dirty="0"/>
                    </a:p>
                  </a:txBody>
                  <a:tcPr marL="6350" marR="6350" marT="6350" marB="6350" anchor="ctr" horzOverflow="overflow">
                    <a:lnL w="12700">
                      <a:miter lim="400000"/>
                    </a:lnL>
                    <a:lnR w="12700">
                      <a:miter lim="400000"/>
                    </a:lnR>
                  </a:tcPr>
                </a:tc>
                <a:extLst>
                  <a:ext uri="{0D108BD9-81ED-4DB2-BD59-A6C34878D82A}">
                    <a16:rowId xmlns:a16="http://schemas.microsoft.com/office/drawing/2014/main" val="10005"/>
                  </a:ext>
                </a:extLst>
              </a:tr>
              <a:tr h="762000">
                <a:tc>
                  <a:txBody>
                    <a:bodyPr/>
                    <a:lstStyle/>
                    <a:p>
                      <a:pPr algn="l">
                        <a:defRPr sz="1800" b="0"/>
                      </a:pPr>
                      <a:r>
                        <a:rPr sz="3200" b="1" dirty="0">
                          <a:latin typeface="Tahoma"/>
                          <a:ea typeface="Tahoma"/>
                          <a:cs typeface="Tahoma"/>
                          <a:sym typeface="Tahoma"/>
                        </a:rPr>
                        <a:t>Water</a:t>
                      </a:r>
                    </a:p>
                  </a:txBody>
                  <a:tcPr marL="6350" marR="6350" marT="6350" marB="6350" anchor="ctr" horzOverflow="overflow">
                    <a:lnR w="12700">
                      <a:miter lim="400000"/>
                    </a:lnR>
                  </a:tcPr>
                </a:tc>
                <a:tc>
                  <a:txBody>
                    <a:bodyPr/>
                    <a:lstStyle/>
                    <a:p>
                      <a:pPr indent="457200" algn="ctr">
                        <a:defRPr sz="3200" b="0">
                          <a:sym typeface="Graphik Semibold"/>
                        </a:defRPr>
                      </a:pPr>
                      <a:endParaRPr dirty="0"/>
                    </a:p>
                  </a:txBody>
                  <a:tcPr marL="6350" marR="6350" marT="6350" marB="6350" anchor="ctr" horzOverflow="overflow">
                    <a:lnL w="12700">
                      <a:miter lim="400000"/>
                    </a:lnL>
                    <a:lnR w="12700">
                      <a:miter lim="400000"/>
                    </a:lnR>
                  </a:tcPr>
                </a:tc>
                <a:tc>
                  <a:txBody>
                    <a:bodyPr/>
                    <a:lstStyle/>
                    <a:p>
                      <a:pPr indent="457200" algn="ctr">
                        <a:defRPr sz="3200" b="0">
                          <a:sym typeface="Graphik Semibold"/>
                        </a:defRPr>
                      </a:pPr>
                      <a:endParaRPr dirty="0"/>
                    </a:p>
                  </a:txBody>
                  <a:tcPr marL="6350" marR="6350" marT="6350" marB="6350" anchor="ctr" horzOverflow="overflow">
                    <a:lnL w="12700">
                      <a:miter lim="400000"/>
                    </a:lnL>
                  </a:tcPr>
                </a:tc>
                <a:extLst>
                  <a:ext uri="{0D108BD9-81ED-4DB2-BD59-A6C34878D82A}">
                    <a16:rowId xmlns:a16="http://schemas.microsoft.com/office/drawing/2014/main" val="10006"/>
                  </a:ext>
                </a:extLst>
              </a:tr>
              <a:tr h="762000">
                <a:tc>
                  <a:txBody>
                    <a:bodyPr/>
                    <a:lstStyle/>
                    <a:p>
                      <a:pPr algn="l">
                        <a:defRPr sz="1800" b="0"/>
                      </a:pPr>
                      <a:r>
                        <a:rPr sz="3200" dirty="0">
                          <a:latin typeface="Tahoma"/>
                          <a:ea typeface="Tahoma"/>
                          <a:cs typeface="Tahoma"/>
                          <a:sym typeface="Tahoma"/>
                        </a:rPr>
                        <a:t>Estimated water use for energy supply and electricity generation</a:t>
                      </a:r>
                    </a:p>
                  </a:txBody>
                  <a:tcPr marL="6350" marR="6350" marT="6350" marB="6350" anchor="ctr" horzOverflow="overflow"/>
                </a:tc>
                <a:tc>
                  <a:txBody>
                    <a:bodyPr/>
                    <a:lstStyle/>
                    <a:p>
                      <a:pPr algn="ctr">
                        <a:defRPr sz="1800" b="0"/>
                      </a:pPr>
                      <a:r>
                        <a:rPr sz="3200" dirty="0">
                          <a:latin typeface="Tahoma"/>
                          <a:ea typeface="Tahoma"/>
                          <a:cs typeface="Tahoma"/>
                          <a:sym typeface="Tahoma"/>
                        </a:rPr>
                        <a:t>~66%</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7"/>
                  </a:ext>
                </a:extLst>
              </a:tr>
              <a:tr h="762000">
                <a:tc>
                  <a:txBody>
                    <a:bodyPr/>
                    <a:lstStyle/>
                    <a:p>
                      <a:pPr algn="l">
                        <a:defRPr sz="1800" b="0"/>
                      </a:pPr>
                      <a:r>
                        <a:rPr sz="3200" dirty="0">
                          <a:latin typeface="Tahoma"/>
                          <a:ea typeface="Tahoma"/>
                          <a:cs typeface="Tahoma"/>
                          <a:sym typeface="Tahoma"/>
                        </a:rPr>
                        <a:t>Estimated water use for equipment cooling</a:t>
                      </a:r>
                    </a:p>
                  </a:txBody>
                  <a:tcPr marL="6350" marR="6350" marT="6350" marB="6350" anchor="ctr" horzOverflow="overflow"/>
                </a:tc>
                <a:tc>
                  <a:txBody>
                    <a:bodyPr/>
                    <a:lstStyle/>
                    <a:p>
                      <a:pPr algn="ctr">
                        <a:defRPr sz="1800" b="0"/>
                      </a:pPr>
                      <a:r>
                        <a:rPr sz="3200" dirty="0">
                          <a:latin typeface="Tahoma"/>
                          <a:ea typeface="Tahoma"/>
                          <a:cs typeface="Tahoma"/>
                          <a:sym typeface="Tahoma"/>
                        </a:rPr>
                        <a:t>~25%</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8"/>
                  </a:ext>
                </a:extLst>
              </a:tr>
              <a:tr h="762000">
                <a:tc>
                  <a:txBody>
                    <a:bodyPr/>
                    <a:lstStyle/>
                    <a:p>
                      <a:pPr algn="l">
                        <a:defRPr sz="1800" b="0"/>
                      </a:pPr>
                      <a:r>
                        <a:rPr sz="3200" dirty="0">
                          <a:latin typeface="Tahoma"/>
                          <a:ea typeface="Tahoma"/>
                          <a:cs typeface="Tahoma"/>
                          <a:sym typeface="Tahoma"/>
                        </a:rPr>
                        <a:t>Estimated water use for semiconductor and microchip manufacturing</a:t>
                      </a:r>
                    </a:p>
                  </a:txBody>
                  <a:tcPr marL="6350" marR="6350" marT="6350" marB="6350" anchor="ctr" horzOverflow="overflow"/>
                </a:tc>
                <a:tc>
                  <a:txBody>
                    <a:bodyPr/>
                    <a:lstStyle/>
                    <a:p>
                      <a:pPr algn="ctr">
                        <a:defRPr sz="1800" b="0"/>
                      </a:pPr>
                      <a:r>
                        <a:rPr sz="3200" dirty="0">
                          <a:latin typeface="Tahoma"/>
                          <a:ea typeface="Tahoma"/>
                          <a:cs typeface="Tahoma"/>
                          <a:sym typeface="Tahoma"/>
                        </a:rPr>
                        <a:t>~9%</a:t>
                      </a:r>
                    </a:p>
                  </a:txBody>
                  <a:tcPr marL="6350" marR="6350" marT="6350" marB="6350" anchor="ctr" horzOverflow="overflow"/>
                </a:tc>
                <a:tc>
                  <a:txBody>
                    <a:bodyPr/>
                    <a:lstStyle/>
                    <a:p>
                      <a:pPr algn="ctr">
                        <a:defRPr sz="1800" b="0"/>
                      </a:pPr>
                      <a:r>
                        <a:rPr sz="3200" dirty="0">
                          <a:latin typeface="Tahoma"/>
                          <a:ea typeface="Tahoma"/>
                          <a:cs typeface="Tahoma"/>
                          <a:sym typeface="Tahoma"/>
                        </a:rPr>
                        <a:t>IEA</a:t>
                      </a:r>
                    </a:p>
                  </a:txBody>
                  <a:tcPr marL="6350" marR="6350" marT="6350" marB="6350" anchor="ctr" horzOverflow="overflow"/>
                </a:tc>
                <a:extLst>
                  <a:ext uri="{0D108BD9-81ED-4DB2-BD59-A6C34878D82A}">
                    <a16:rowId xmlns:a16="http://schemas.microsoft.com/office/drawing/2014/main" val="10009"/>
                  </a:ext>
                </a:extLst>
              </a:tr>
            </a:tbl>
          </a:graphicData>
        </a:graphic>
      </p:graphicFrame>
      <p:sp>
        <p:nvSpPr>
          <p:cNvPr id="3" name="Key issues: definition">
            <a:extLst>
              <a:ext uri="{FF2B5EF4-FFF2-40B4-BE49-F238E27FC236}">
                <a16:creationId xmlns:a16="http://schemas.microsoft.com/office/drawing/2014/main" id="{AA8BE67C-6D12-0C53-7064-BB76D0060DD6}"/>
              </a:ext>
            </a:extLst>
          </p:cNvPr>
          <p:cNvSpPr txBox="1"/>
          <p:nvPr/>
        </p:nvSpPr>
        <p:spPr>
          <a:xfrm>
            <a:off x="857122" y="101148"/>
            <a:ext cx="14111946" cy="16856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Estimates: equipment</a:t>
            </a:r>
            <a:endParaRPr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78" name="Reframing data"/>
          <p:cNvSpPr txBox="1"/>
          <p:nvPr/>
        </p:nvSpPr>
        <p:spPr>
          <a:xfrm>
            <a:off x="1355280" y="2957733"/>
            <a:ext cx="21673440" cy="8044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Data centres are large electrical computing systems that are used to process and store information. They require land, power, and heating, ventilation and cooling (HVAC) systems to control their temperature.</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Data centres may be categorised by what they are used for (e.g. enterprise use only) or be placed in particular locations for specific reasons, such as to be close to other sites so work can be offloaded if one site fails. </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They are a government priority because of innovation policies that are geared for economic growth, which are changing the UK’s approach to local planning, and due to national security concerns about to their widespread and growing use for processing data for public and consumer services. The extent of their current and potential environmental and social harms has been less clearly considered.</a:t>
            </a:r>
          </a:p>
        </p:txBody>
      </p:sp>
      <p:sp>
        <p:nvSpPr>
          <p:cNvPr id="3" name="Key issues: definition">
            <a:extLst>
              <a:ext uri="{FF2B5EF4-FFF2-40B4-BE49-F238E27FC236}">
                <a16:creationId xmlns:a16="http://schemas.microsoft.com/office/drawing/2014/main" id="{A0550867-1BE4-31AB-AC19-A10E791A6BCF}"/>
              </a:ext>
            </a:extLst>
          </p:cNvPr>
          <p:cNvSpPr txBox="1"/>
          <p:nvPr/>
        </p:nvSpPr>
        <p:spPr>
          <a:xfrm>
            <a:off x="857122" y="101148"/>
            <a:ext cx="14111946" cy="16856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Defining data centres</a:t>
            </a: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282" name="Reframing data"/>
          <p:cNvSpPr txBox="1"/>
          <p:nvPr/>
        </p:nvSpPr>
        <p:spPr>
          <a:xfrm>
            <a:off x="1355280" y="2945033"/>
            <a:ext cx="21673440" cy="8044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Size: total site or computing system, acres, sqm etc</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MW: total power generated or used, typically used in computing industry to refer to electricity only</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MWh: actual power generated or used over a given time, typically used in energy industry to refer to electricity</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MWth: total heat generated or used, used in environmental permitting to calculate whether the backup generators needed to power a data centre mean it is designated a ‘combustion plant’ </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KW, GW, GWh, TW, TWh (smaller or larger units, latter used to avoid long numbers)</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Including or excluding non-computing system infrastructure e.g. heating and cooling</a:t>
            </a:r>
          </a:p>
        </p:txBody>
      </p:sp>
      <p:sp>
        <p:nvSpPr>
          <p:cNvPr id="3" name="Key issues: definition">
            <a:extLst>
              <a:ext uri="{FF2B5EF4-FFF2-40B4-BE49-F238E27FC236}">
                <a16:creationId xmlns:a16="http://schemas.microsoft.com/office/drawing/2014/main" id="{A2EFB757-3466-8E7C-460A-3BE7FF352185}"/>
              </a:ext>
            </a:extLst>
          </p:cNvPr>
          <p:cNvSpPr txBox="1"/>
          <p:nvPr/>
        </p:nvSpPr>
        <p:spPr>
          <a:xfrm>
            <a:off x="857122" y="101148"/>
            <a:ext cx="14111946" cy="16856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lang="en-GB" dirty="0"/>
              <a:t>Measuring data centres</a:t>
            </a:r>
            <a:endParaRPr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 name="Open Data Manchester LOGO BBT COL TRA RGB.png" descr="Open Data Manchester LOGO BBT COL TRA RGB.png"/>
          <p:cNvPicPr>
            <a:picLocks noChangeAspect="1"/>
          </p:cNvPicPr>
          <p:nvPr/>
        </p:nvPicPr>
        <p:blipFill>
          <a:blip r:embed="rId2"/>
          <a:stretch>
            <a:fillRect/>
          </a:stretch>
        </p:blipFill>
        <p:spPr>
          <a:xfrm>
            <a:off x="19088034" y="11931752"/>
            <a:ext cx="4652027" cy="1197897"/>
          </a:xfrm>
          <a:prstGeom prst="rect">
            <a:avLst/>
          </a:prstGeom>
          <a:ln w="12700">
            <a:miter lim="400000"/>
          </a:ln>
        </p:spPr>
      </p:pic>
      <p:sp>
        <p:nvSpPr>
          <p:cNvPr id="297" name="Case study: Google"/>
          <p:cNvSpPr txBox="1"/>
          <p:nvPr/>
        </p:nvSpPr>
        <p:spPr>
          <a:xfrm>
            <a:off x="857121" y="580465"/>
            <a:ext cx="9975418"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Case study: Google</a:t>
            </a:r>
          </a:p>
        </p:txBody>
      </p:sp>
      <p:sp>
        <p:nvSpPr>
          <p:cNvPr id="298" name="Reframing data"/>
          <p:cNvSpPr txBox="1"/>
          <p:nvPr/>
        </p:nvSpPr>
        <p:spPr>
          <a:xfrm>
            <a:off x="1474004" y="2835436"/>
            <a:ext cx="21435992" cy="104375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lnSpc>
                <a:spcPct val="96000"/>
              </a:lnSpc>
              <a:spcBef>
                <a:spcPts val="2000"/>
              </a:spcBef>
              <a:buSzPct val="100000"/>
              <a:buFont typeface="Arial"/>
              <a:buChar char="•"/>
              <a:defRPr sz="3500">
                <a:solidFill>
                  <a:srgbClr val="262626"/>
                </a:solidFill>
                <a:latin typeface="Tahoma"/>
                <a:ea typeface="Tahoma"/>
                <a:cs typeface="Tahoma"/>
                <a:sym typeface="Tahoma"/>
              </a:defRPr>
            </a:pPr>
            <a:r>
              <a:rPr sz="3800" dirty="0"/>
              <a:t>SIC: 82990 - Other business support service activities not elsewhere classified.</a:t>
            </a:r>
          </a:p>
          <a:p>
            <a:pPr marL="508000" indent="-508000" defTabSz="825500">
              <a:lnSpc>
                <a:spcPct val="96000"/>
              </a:lnSpc>
              <a:spcBef>
                <a:spcPts val="2000"/>
              </a:spcBef>
              <a:buSzPct val="100000"/>
              <a:buFont typeface="Arial"/>
              <a:buChar char="•"/>
              <a:defRPr sz="3500">
                <a:solidFill>
                  <a:srgbClr val="262626"/>
                </a:solidFill>
                <a:latin typeface="Tahoma"/>
                <a:ea typeface="Tahoma"/>
                <a:cs typeface="Tahoma"/>
                <a:sym typeface="Tahoma"/>
              </a:defRPr>
            </a:pPr>
            <a:r>
              <a:rPr sz="3800" dirty="0"/>
              <a:t>Google Waltham Cross is Google’s first owned data centre site, though it is being managed through a subsidiary called Global Infrastructure UK Limited.</a:t>
            </a:r>
          </a:p>
          <a:p>
            <a:pPr marL="508000" indent="-508000" defTabSz="825500">
              <a:lnSpc>
                <a:spcPct val="96000"/>
              </a:lnSpc>
              <a:spcBef>
                <a:spcPts val="2000"/>
              </a:spcBef>
              <a:buSzPct val="100000"/>
              <a:buFont typeface="Arial"/>
              <a:buChar char="•"/>
              <a:defRPr sz="3500">
                <a:solidFill>
                  <a:srgbClr val="262626"/>
                </a:solidFill>
                <a:latin typeface="Tahoma"/>
                <a:ea typeface="Tahoma"/>
                <a:cs typeface="Tahoma"/>
                <a:sym typeface="Tahoma"/>
              </a:defRPr>
            </a:pPr>
            <a:r>
              <a:rPr sz="3800" dirty="0"/>
              <a:t>Site is </a:t>
            </a:r>
            <a:r>
              <a:rPr lang="en-GB" sz="3800" dirty="0"/>
              <a:t>13 hectares</a:t>
            </a:r>
            <a:r>
              <a:rPr sz="3800" dirty="0"/>
              <a:t> (20 football pitches) and cost £790m of a £5bn planned investment, including planned heat reuse network.</a:t>
            </a:r>
          </a:p>
          <a:p>
            <a:pPr marL="508000" indent="-508000" defTabSz="825500">
              <a:lnSpc>
                <a:spcPct val="96000"/>
              </a:lnSpc>
              <a:spcBef>
                <a:spcPts val="2000"/>
              </a:spcBef>
              <a:buSzPct val="100000"/>
              <a:buFont typeface="Arial"/>
              <a:buChar char="•"/>
              <a:defRPr sz="3500">
                <a:solidFill>
                  <a:srgbClr val="262626"/>
                </a:solidFill>
                <a:latin typeface="Tahoma"/>
                <a:ea typeface="Tahoma"/>
                <a:cs typeface="Tahoma"/>
                <a:sym typeface="Tahoma"/>
              </a:defRPr>
            </a:pPr>
            <a:r>
              <a:rPr sz="3800" dirty="0"/>
              <a:t>Data centre size can be found as more than 50MWth via an environmental permit for the backup power generators.</a:t>
            </a:r>
          </a:p>
          <a:p>
            <a:pPr marL="508000" indent="-508000" defTabSz="825500">
              <a:lnSpc>
                <a:spcPct val="96000"/>
              </a:lnSpc>
              <a:spcBef>
                <a:spcPts val="2000"/>
              </a:spcBef>
              <a:buSzPct val="100000"/>
              <a:buFont typeface="Arial"/>
              <a:buChar char="•"/>
              <a:defRPr sz="3500">
                <a:solidFill>
                  <a:srgbClr val="262626"/>
                </a:solidFill>
                <a:latin typeface="Tahoma"/>
                <a:ea typeface="Tahoma"/>
                <a:cs typeface="Tahoma"/>
                <a:sym typeface="Tahoma"/>
              </a:defRPr>
            </a:pPr>
            <a:r>
              <a:rPr sz="3800" dirty="0"/>
              <a:t>It is being powered ‘by renewables’ via a Power Purchase Agreement with French-Spanish joint venture Scottish offshore wind project ENGIE, also powering Amazon’s UK data centres.</a:t>
            </a:r>
          </a:p>
          <a:p>
            <a:pPr marL="508000" indent="-508000" defTabSz="825500">
              <a:lnSpc>
                <a:spcPct val="96000"/>
              </a:lnSpc>
              <a:spcBef>
                <a:spcPts val="2000"/>
              </a:spcBef>
              <a:buSzPct val="100000"/>
              <a:buFont typeface="Arial"/>
              <a:buChar char="•"/>
              <a:defRPr sz="3500">
                <a:solidFill>
                  <a:srgbClr val="262626"/>
                </a:solidFill>
                <a:latin typeface="Tahoma"/>
                <a:ea typeface="Tahoma"/>
                <a:cs typeface="Tahoma"/>
                <a:sym typeface="Tahoma"/>
              </a:defRPr>
            </a:pPr>
            <a:r>
              <a:rPr sz="3800" dirty="0"/>
              <a:t>Now partnered with Shell to manage energy use and battery storage.</a:t>
            </a:r>
          </a:p>
          <a:p>
            <a:pPr marL="508000" indent="-508000" defTabSz="825500">
              <a:lnSpc>
                <a:spcPct val="96000"/>
              </a:lnSpc>
              <a:spcBef>
                <a:spcPts val="2000"/>
              </a:spcBef>
              <a:buSzPct val="100000"/>
              <a:buFont typeface="Arial"/>
              <a:buChar char="•"/>
              <a:defRPr sz="3500">
                <a:solidFill>
                  <a:srgbClr val="262626"/>
                </a:solidFill>
                <a:latin typeface="Tahoma"/>
                <a:ea typeface="Tahoma"/>
                <a:cs typeface="Tahoma"/>
                <a:sym typeface="Tahoma"/>
              </a:defRPr>
            </a:pPr>
            <a:r>
              <a:rPr sz="3800" dirty="0"/>
              <a:t>Borders Lee Valley Regional Park, which has many areas under legal protection.</a:t>
            </a:r>
          </a:p>
          <a:p>
            <a:pPr marL="522514" indent="-522514" defTabSz="825500">
              <a:lnSpc>
                <a:spcPct val="96000"/>
              </a:lnSpc>
              <a:spcBef>
                <a:spcPts val="2000"/>
              </a:spcBef>
              <a:buSzPct val="100000"/>
              <a:buFont typeface="Arial"/>
              <a:buChar char="•"/>
              <a:defRPr sz="3600">
                <a:solidFill>
                  <a:srgbClr val="262626"/>
                </a:solidFill>
                <a:latin typeface="Tahoma"/>
                <a:ea typeface="Tahoma"/>
                <a:cs typeface="Tahoma"/>
                <a:sym typeface="Tahoma"/>
              </a:defRPr>
            </a:pPr>
            <a:r>
              <a:rPr sz="3800" dirty="0"/>
              <a:t>Data centres operators including Google are using ISO 50001 and other standards to evidence their energy management and resource use.</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301" name="Case study: Vantage"/>
          <p:cNvSpPr txBox="1"/>
          <p:nvPr/>
        </p:nvSpPr>
        <p:spPr>
          <a:xfrm>
            <a:off x="857121" y="580465"/>
            <a:ext cx="9975418"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Case study: Vantage</a:t>
            </a:r>
          </a:p>
        </p:txBody>
      </p:sp>
      <p:sp>
        <p:nvSpPr>
          <p:cNvPr id="302" name="Reframing data"/>
          <p:cNvSpPr txBox="1"/>
          <p:nvPr/>
        </p:nvSpPr>
        <p:spPr>
          <a:xfrm>
            <a:off x="1474004" y="3038636"/>
            <a:ext cx="21435992" cy="88827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SIC: 62090 - Other information technology service activities.</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Says it is Europe's largest campus and has three, three-floor data centres, plus one newer building. </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Newport location means it is effectively in at AI Growth Zone and site is leased from Welsh government.</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Site is </a:t>
            </a:r>
            <a:r>
              <a:rPr lang="en-GB" dirty="0"/>
              <a:t>19 hectares</a:t>
            </a:r>
            <a:r>
              <a:rPr dirty="0"/>
              <a:t> (29 football pitches), 148MW total power needed for three data centres, with 520MWth backup diesel generators.</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'Unique' supergrid connection bypassing substations, meaning it is powered by electricity. </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Say they signed the first Climate Change Agreement (CCA) for Data Centres, a discount on Climate Change Levy administered by Environment Agency.</a:t>
            </a:r>
          </a:p>
          <a:p>
            <a:pPr marL="508000" indent="-508000" defTabSz="825500">
              <a:lnSpc>
                <a:spcPct val="96000"/>
              </a:lnSpc>
              <a:spcBef>
                <a:spcPts val="2000"/>
              </a:spcBef>
              <a:buSzPct val="100000"/>
              <a:buFont typeface="Arial"/>
              <a:buChar char="•"/>
              <a:defRPr sz="4000">
                <a:solidFill>
                  <a:srgbClr val="262626"/>
                </a:solidFill>
                <a:latin typeface="Tahoma"/>
                <a:ea typeface="Tahoma"/>
                <a:cs typeface="Tahoma"/>
                <a:sym typeface="Tahoma"/>
              </a:defRPr>
            </a:pPr>
            <a:r>
              <a:rPr dirty="0"/>
              <a:t>Generators will emit sound at a level that is harmful to human hearing (103 dBA).</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 name="Open Data Manchester LOGO BBT COL TRA RGB.png" descr="Open Data Manchester LOGO BBT COL TRA RGB.png"/>
          <p:cNvPicPr>
            <a:picLocks noChangeAspect="1"/>
          </p:cNvPicPr>
          <p:nvPr/>
        </p:nvPicPr>
        <p:blipFill>
          <a:blip r:embed="rId3"/>
          <a:stretch>
            <a:fillRect/>
          </a:stretch>
        </p:blipFill>
        <p:spPr>
          <a:xfrm>
            <a:off x="19088034" y="11931752"/>
            <a:ext cx="4652027" cy="1197897"/>
          </a:xfrm>
          <a:prstGeom prst="rect">
            <a:avLst/>
          </a:prstGeom>
          <a:ln w="12700">
            <a:miter lim="400000"/>
          </a:ln>
        </p:spPr>
      </p:pic>
      <p:sp>
        <p:nvSpPr>
          <p:cNvPr id="309" name="A full glossary must include"/>
          <p:cNvSpPr txBox="1"/>
          <p:nvPr/>
        </p:nvSpPr>
        <p:spPr>
          <a:xfrm>
            <a:off x="857121" y="580465"/>
            <a:ext cx="11011281" cy="1197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6400" b="1" spc="-192">
                <a:gradFill flip="none" rotWithShape="1">
                  <a:gsLst>
                    <a:gs pos="0">
                      <a:srgbClr val="FF00D8"/>
                    </a:gs>
                    <a:gs pos="100000">
                      <a:srgbClr val="FF542E"/>
                    </a:gs>
                  </a:gsLst>
                  <a:lin ang="3960000" scaled="0"/>
                </a:gradFill>
                <a:latin typeface="Tahoma"/>
                <a:ea typeface="Tahoma"/>
                <a:cs typeface="Tahoma"/>
                <a:sym typeface="Tahoma"/>
              </a:defRPr>
            </a:lvl1pPr>
          </a:lstStyle>
          <a:p>
            <a:r>
              <a:rPr dirty="0"/>
              <a:t>A full glossary must include</a:t>
            </a:r>
          </a:p>
        </p:txBody>
      </p:sp>
      <p:sp>
        <p:nvSpPr>
          <p:cNvPr id="310" name="Reframing data"/>
          <p:cNvSpPr txBox="1"/>
          <p:nvPr/>
        </p:nvSpPr>
        <p:spPr>
          <a:xfrm>
            <a:off x="1524804" y="3673636"/>
            <a:ext cx="21435992" cy="62264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Descriptions of standard units of measurement, and how matter and energy behave (e.g. litres, decibels, power)</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Generic and industry-specific computing terms used to describe and explain activities (e.g. CPUs, servers)</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Terms used by other industries to describe how these systems operates (e.g. energy demand)</a:t>
            </a:r>
          </a:p>
          <a:p>
            <a:pPr marL="508000" indent="-508000" defTabSz="825500">
              <a:spcBef>
                <a:spcPts val="2000"/>
              </a:spcBef>
              <a:buSzPct val="100000"/>
              <a:buFont typeface="Arial"/>
              <a:buChar char="•"/>
              <a:defRPr sz="4000">
                <a:solidFill>
                  <a:srgbClr val="262626"/>
                </a:solidFill>
                <a:latin typeface="Tahoma"/>
                <a:ea typeface="Tahoma"/>
                <a:cs typeface="Tahoma"/>
                <a:sym typeface="Tahoma"/>
              </a:defRPr>
            </a:pPr>
            <a:r>
              <a:rPr dirty="0"/>
              <a:t>Terms used by government across different areas to name particular issues and ideas (e.g. AI Growth Zones)</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Slide Title"/>
          <p:cNvSpPr txBox="1">
            <a:spLocks noGrp="1"/>
          </p:cNvSpPr>
          <p:nvPr>
            <p:ph type="title"/>
          </p:nvPr>
        </p:nvSpPr>
        <p:spPr>
          <a:prstGeom prst="rect">
            <a:avLst/>
          </a:prstGeom>
        </p:spPr>
        <p:txBody>
          <a:bodyPr/>
          <a:lstStyle/>
          <a:p>
            <a:endParaRPr dirty="0"/>
          </a:p>
        </p:txBody>
      </p:sp>
      <p:sp>
        <p:nvSpPr>
          <p:cNvPr id="313" name="Slide Subtitle"/>
          <p:cNvSpPr txBox="1">
            <a:spLocks noGrp="1"/>
          </p:cNvSpPr>
          <p:nvPr>
            <p:ph type="body" sz="quarter" idx="1"/>
          </p:nvPr>
        </p:nvSpPr>
        <p:spPr>
          <a:xfrm>
            <a:off x="1206500" y="2372961"/>
            <a:ext cx="21971000" cy="934780"/>
          </a:xfrm>
          <a:prstGeom prst="rect">
            <a:avLst/>
          </a:prstGeom>
        </p:spPr>
        <p:txBody>
          <a:bodyPr/>
          <a:lstStyle/>
          <a:p>
            <a:endParaRPr dirty="0"/>
          </a:p>
        </p:txBody>
      </p:sp>
      <p:sp>
        <p:nvSpPr>
          <p:cNvPr id="314" name="Slide bullet text"/>
          <p:cNvSpPr txBox="1">
            <a:spLocks noGrp="1"/>
          </p:cNvSpPr>
          <p:nvPr>
            <p:ph type="body" idx="21"/>
          </p:nvPr>
        </p:nvSpPr>
        <p:spPr>
          <a:prstGeom prst="rect">
            <a:avLst/>
          </a:prstGeom>
        </p:spPr>
        <p:txBody>
          <a:bodyPr/>
          <a:lstStyle/>
          <a:p>
            <a:endParaRPr dirty="0"/>
          </a:p>
        </p:txBody>
      </p:sp>
      <p:pic>
        <p:nvPicPr>
          <p:cNvPr id="315" name="Presentation Federation Night at Home.001.jpeg" descr="Presentation Federation Night at Home.001.jpe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316" name="_MG_9992.jpeg" descr="_MG_9992.jpeg"/>
          <p:cNvPicPr>
            <a:picLocks noChangeAspect="1"/>
          </p:cNvPicPr>
          <p:nvPr/>
        </p:nvPicPr>
        <p:blipFill>
          <a:blip r:embed="rId3"/>
          <a:stretch>
            <a:fillRect/>
          </a:stretch>
        </p:blipFill>
        <p:spPr>
          <a:xfrm>
            <a:off x="19128" y="-2146300"/>
            <a:ext cx="24345744" cy="16230497"/>
          </a:xfrm>
          <a:prstGeom prst="rect">
            <a:avLst/>
          </a:prstGeom>
          <a:ln w="12700">
            <a:miter lim="400000"/>
          </a:ln>
        </p:spPr>
      </p:pic>
      <p:sp>
        <p:nvSpPr>
          <p:cNvPr id="317" name="What is a data centre anyway?"/>
          <p:cNvSpPr txBox="1"/>
          <p:nvPr/>
        </p:nvSpPr>
        <p:spPr>
          <a:xfrm>
            <a:off x="3251729" y="4707495"/>
            <a:ext cx="17880542" cy="31177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algn="ctr" defTabSz="825500">
              <a:lnSpc>
                <a:spcPct val="90000"/>
              </a:lnSpc>
              <a:spcBef>
                <a:spcPts val="0"/>
              </a:spcBef>
              <a:defRPr sz="9600" b="1" spc="-288">
                <a:gradFill flip="none" rotWithShape="1">
                  <a:gsLst>
                    <a:gs pos="0">
                      <a:srgbClr val="FF00D8"/>
                    </a:gs>
                    <a:gs pos="100000">
                      <a:srgbClr val="FF542E"/>
                    </a:gs>
                  </a:gsLst>
                  <a:lin ang="3960000" scaled="0"/>
                </a:gradFill>
                <a:latin typeface="Tahoma"/>
                <a:ea typeface="Tahoma"/>
                <a:cs typeface="Tahoma"/>
                <a:sym typeface="Tahoma"/>
              </a:defRPr>
            </a:lvl1pPr>
          </a:lstStyle>
          <a:p>
            <a:r>
              <a:rPr dirty="0"/>
              <a:t>What is a data centre anyway?</a:t>
            </a:r>
          </a:p>
        </p:txBody>
      </p:sp>
      <p:sp>
        <p:nvSpPr>
          <p:cNvPr id="318" name="8th October 2026 - Dr Kirsty Styles"/>
          <p:cNvSpPr txBox="1"/>
          <p:nvPr/>
        </p:nvSpPr>
        <p:spPr>
          <a:xfrm>
            <a:off x="663629" y="11920446"/>
            <a:ext cx="9165637" cy="11588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825500">
              <a:lnSpc>
                <a:spcPct val="90000"/>
              </a:lnSpc>
              <a:spcBef>
                <a:spcPts val="0"/>
              </a:spcBef>
              <a:defRPr sz="4200" spc="-126">
                <a:gradFill flip="none" rotWithShape="1">
                  <a:gsLst>
                    <a:gs pos="0">
                      <a:srgbClr val="FF00D8"/>
                    </a:gs>
                    <a:gs pos="100000">
                      <a:srgbClr val="FF542E"/>
                    </a:gs>
                  </a:gsLst>
                  <a:lin ang="3960000" scaled="0"/>
                </a:gradFill>
                <a:latin typeface="Tahoma"/>
                <a:ea typeface="Tahoma"/>
                <a:cs typeface="Tahoma"/>
                <a:sym typeface="Tahoma"/>
              </a:defRPr>
            </a:lvl1pPr>
          </a:lstStyle>
          <a:p>
            <a:r>
              <a:rPr dirty="0"/>
              <a:t>8th October 2026 - Dr Kirsty Styles</a:t>
            </a:r>
          </a:p>
        </p:txBody>
      </p:sp>
      <p:pic>
        <p:nvPicPr>
          <p:cNvPr id="319" name="Open Data Manchester LOGO BBT WO TRA RGB.pdf" descr="Open Data Manchester LOGO BBT WO TRA RGB.pdf"/>
          <p:cNvPicPr>
            <a:picLocks noChangeAspect="1"/>
          </p:cNvPicPr>
          <p:nvPr/>
        </p:nvPicPr>
        <p:blipFill>
          <a:blip r:embed="rId4"/>
          <a:stretch>
            <a:fillRect/>
          </a:stretch>
        </p:blipFill>
        <p:spPr>
          <a:xfrm>
            <a:off x="19099783" y="11897521"/>
            <a:ext cx="4625062" cy="1204669"/>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31_ColorGradientLight">
  <a:themeElements>
    <a:clrScheme name="31_ColorGradientLight">
      <a:dk1>
        <a:srgbClr val="000000"/>
      </a:dk1>
      <a:lt1>
        <a:srgbClr val="FFFFFF"/>
      </a:lt1>
      <a:dk2>
        <a:srgbClr val="A7A7A7"/>
      </a:dk2>
      <a:lt2>
        <a:srgbClr val="535353"/>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Helvetica Neue"/>
        <a:ea typeface="Helvetica Neue"/>
        <a:cs typeface="Helvetica Neue"/>
      </a:majorFont>
      <a:minorFont>
        <a:latin typeface="Helvetica"/>
        <a:ea typeface="Helvetica"/>
        <a:cs typeface="Helvetica"/>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1_ColorGradientLight">
  <a:themeElements>
    <a:clrScheme name="31_ColorGradientLight">
      <a:dk1>
        <a:srgbClr val="000000"/>
      </a:dk1>
      <a:lt1>
        <a:srgbClr val="FFFFFF"/>
      </a:lt1>
      <a:dk2>
        <a:srgbClr val="A7A7A7"/>
      </a:dk2>
      <a:lt2>
        <a:srgbClr val="535353"/>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1_ColorGradientLight">
      <a:majorFont>
        <a:latin typeface="Helvetica Neue"/>
        <a:ea typeface="Helvetica Neue"/>
        <a:cs typeface="Helvetica Neue"/>
      </a:majorFont>
      <a:minorFont>
        <a:latin typeface="Helvetica"/>
        <a:ea typeface="Helvetica"/>
        <a:cs typeface="Helvetica"/>
      </a:minorFont>
    </a:fontScheme>
    <a:fmtScheme name="31_ColorGradien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400" rtl="0" fontAlgn="auto" latinLnBrk="0" hangingPunct="0">
          <a:lnSpc>
            <a:spcPct val="100000"/>
          </a:lnSpc>
          <a:spcBef>
            <a:spcPts val="2400"/>
          </a:spcBef>
          <a:spcAft>
            <a:spcPts val="0"/>
          </a:spcAft>
          <a:buClrTx/>
          <a:buSzTx/>
          <a:buFontTx/>
          <a:buNone/>
          <a:tabLst/>
          <a:defRPr kumimoji="0" sz="4800" b="0" i="0" u="none" strike="noStrike" cap="none" spc="0" normalizeH="0" baseline="0">
            <a:ln>
              <a:noFill/>
            </a:ln>
            <a:solidFill>
              <a:srgbClr val="000000"/>
            </a:solidFill>
            <a:effectLst/>
            <a:uFillTx/>
            <a:latin typeface="Graphik Semibold"/>
            <a:ea typeface="Graphik Semibold"/>
            <a:cs typeface="Graphik Semibold"/>
            <a:sym typeface="Graphik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14B2D93E89CE24C91EF5C72C2FCD415" ma:contentTypeVersion="9" ma:contentTypeDescription="Create a new document." ma:contentTypeScope="" ma:versionID="83088f4c64c72f1db4f4b5da1326c6f0">
  <xsd:schema xmlns:xsd="http://www.w3.org/2001/XMLSchema" xmlns:xs="http://www.w3.org/2001/XMLSchema" xmlns:p="http://schemas.microsoft.com/office/2006/metadata/properties" xmlns:ns3="4f32bf83-3841-4b55-b864-8a058caa684c" targetNamespace="http://schemas.microsoft.com/office/2006/metadata/properties" ma:root="true" ma:fieldsID="ee4c0d9a140a5c2933adda9d62986de8" ns3:_="">
    <xsd:import namespace="4f32bf83-3841-4b55-b864-8a058caa684c"/>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32bf83-3841-4b55-b864-8a058caa684c"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4f32bf83-3841-4b55-b864-8a058caa684c" xsi:nil="true"/>
  </documentManagement>
</p:properties>
</file>

<file path=customXml/itemProps1.xml><?xml version="1.0" encoding="utf-8"?>
<ds:datastoreItem xmlns:ds="http://schemas.openxmlformats.org/officeDocument/2006/customXml" ds:itemID="{FF250486-E986-4509-A7DB-221CAA0A8CFE}">
  <ds:schemaRefs>
    <ds:schemaRef ds:uri="http://schemas.microsoft.com/sharepoint/v3/contenttype/forms"/>
  </ds:schemaRefs>
</ds:datastoreItem>
</file>

<file path=customXml/itemProps2.xml><?xml version="1.0" encoding="utf-8"?>
<ds:datastoreItem xmlns:ds="http://schemas.openxmlformats.org/officeDocument/2006/customXml" ds:itemID="{BE23F858-0467-4B89-8249-4AE567A23A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32bf83-3841-4b55-b864-8a058caa68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2F4431-1D11-4408-92D9-18CBC65B14AA}">
  <ds:schemaRefs>
    <ds:schemaRef ds:uri="http://schemas.microsoft.com/office/infopath/2007/PartnerControls"/>
    <ds:schemaRef ds:uri="http://www.w3.org/XML/1998/namespace"/>
    <ds:schemaRef ds:uri="http://schemas.microsoft.com/office/2006/metadata/properties"/>
    <ds:schemaRef ds:uri="http://schemas.microsoft.com/office/2006/documentManagement/types"/>
    <ds:schemaRef ds:uri="http://purl.org/dc/elements/1.1/"/>
    <ds:schemaRef ds:uri="4f32bf83-3841-4b55-b864-8a058caa684c"/>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467</TotalTime>
  <Words>8936</Words>
  <Application>Microsoft Office PowerPoint</Application>
  <PresentationFormat>Custom</PresentationFormat>
  <Paragraphs>392</Paragraphs>
  <Slides>23</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Arial</vt:lpstr>
      <vt:lpstr>DIN Alternate Bold</vt:lpstr>
      <vt:lpstr>DIN Condensed Bold</vt:lpstr>
      <vt:lpstr>Graphik</vt:lpstr>
      <vt:lpstr>Graphik Medium</vt:lpstr>
      <vt:lpstr>Graphik Semibold</vt:lpstr>
      <vt:lpstr>Helvetica Neue</vt:lpstr>
      <vt:lpstr>Iowan Old Style Roman</vt:lpstr>
      <vt:lpstr>Tahoma</vt:lpstr>
      <vt:lpstr>Zapf Dingbats</vt:lpstr>
      <vt:lpstr>31_ColorGradientLight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Kirsty Styles</cp:lastModifiedBy>
  <cp:revision>14</cp:revision>
  <dcterms:modified xsi:type="dcterms:W3CDTF">2026-10-19T12:17:53Z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0x010100014B2D93E89CE24C91EF5C72C2FCD415</vt:lpwstr>
  </property>
</Properties>
</file>